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Noto Serif Display" charset="1" panose="02020502080505020204"/>
      <p:regular r:id="rId26"/>
    </p:embeddedFont>
    <p:embeddedFont>
      <p:font typeface="Noto Serif Display Bold" charset="1" panose="02020802080505020204"/>
      <p:regular r:id="rId27"/>
    </p:embeddedFont>
    <p:embeddedFont>
      <p:font typeface="Noto Serif Display Italics" charset="1" panose="02020502080505090204"/>
      <p:regular r:id="rId28"/>
    </p:embeddedFont>
    <p:embeddedFont>
      <p:font typeface="Noto Serif Display Bold Italics" charset="1" panose="02020802080505090204"/>
      <p:regular r:id="rId29"/>
    </p:embeddedFont>
    <p:embeddedFont>
      <p:font typeface="Noto Serif Display Thin" charset="1" panose="02020202080505020204"/>
      <p:regular r:id="rId30"/>
    </p:embeddedFont>
    <p:embeddedFont>
      <p:font typeface="Noto Serif Display Thin Italics" charset="1" panose="02020202080505090204"/>
      <p:regular r:id="rId31"/>
    </p:embeddedFont>
    <p:embeddedFont>
      <p:font typeface="Noto Serif Display Extra-Light" charset="1" panose="02020302080505020204"/>
      <p:regular r:id="rId32"/>
    </p:embeddedFont>
    <p:embeddedFont>
      <p:font typeface="Noto Serif Display Extra-Light Italics" charset="1" panose="02020302080505090204"/>
      <p:regular r:id="rId33"/>
    </p:embeddedFont>
    <p:embeddedFont>
      <p:font typeface="Noto Serif Display Light" charset="1" panose="02020402080505020204"/>
      <p:regular r:id="rId34"/>
    </p:embeddedFont>
    <p:embeddedFont>
      <p:font typeface="Noto Serif Display Light Italics" charset="1" panose="02020402080505090204"/>
      <p:regular r:id="rId35"/>
    </p:embeddedFont>
    <p:embeddedFont>
      <p:font typeface="Noto Serif Display Medium" charset="1" panose="02020602080505020204"/>
      <p:regular r:id="rId36"/>
    </p:embeddedFont>
    <p:embeddedFont>
      <p:font typeface="Noto Serif Display Medium Italics" charset="1" panose="02020602080505090204"/>
      <p:regular r:id="rId37"/>
    </p:embeddedFont>
    <p:embeddedFont>
      <p:font typeface="Noto Serif Display Semi-Bold" charset="1" panose="02020702080505020204"/>
      <p:regular r:id="rId38"/>
    </p:embeddedFont>
    <p:embeddedFont>
      <p:font typeface="Noto Serif Display Semi-Bold Italics" charset="1" panose="02020702080505090204"/>
      <p:regular r:id="rId39"/>
    </p:embeddedFont>
    <p:embeddedFont>
      <p:font typeface="Noto Serif Display Ultra-Bold" charset="1" panose="02020902080505020204"/>
      <p:regular r:id="rId40"/>
    </p:embeddedFont>
    <p:embeddedFont>
      <p:font typeface="Noto Serif Display Ultra-Bold Italics" charset="1" panose="02020902080505090204"/>
      <p:regular r:id="rId41"/>
    </p:embeddedFont>
    <p:embeddedFont>
      <p:font typeface="Noto Serif Display Heavy" charset="1" panose="02020A02080505020204"/>
      <p:regular r:id="rId42"/>
    </p:embeddedFont>
    <p:embeddedFont>
      <p:font typeface="Noto Serif Display Heavy Italics" charset="1" panose="02020A020805050902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0">
            <a:off x="10337867" y="-407758"/>
            <a:ext cx="6468602" cy="3234301"/>
          </a:xfrm>
          <a:custGeom>
            <a:avLst/>
            <a:gdLst/>
            <a:ahLst/>
            <a:cxnLst/>
            <a:rect r="r" b="b" t="t" l="l"/>
            <a:pathLst>
              <a:path h="3234301" w="6468602">
                <a:moveTo>
                  <a:pt x="0" y="0"/>
                </a:moveTo>
                <a:lnTo>
                  <a:pt x="6468601" y="0"/>
                </a:lnTo>
                <a:lnTo>
                  <a:pt x="6468601" y="3234301"/>
                </a:lnTo>
                <a:lnTo>
                  <a:pt x="0" y="3234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88243" y="2369266"/>
            <a:ext cx="7955757" cy="988695"/>
          </a:xfrm>
          <a:prstGeom prst="rect">
            <a:avLst/>
          </a:prstGeom>
        </p:spPr>
        <p:txBody>
          <a:bodyPr anchor="t" rtlCol="false" tIns="0" lIns="0" bIns="0" rIns="0">
            <a:spAutoFit/>
          </a:bodyPr>
          <a:lstStyle/>
          <a:p>
            <a:pPr algn="ctr">
              <a:lnSpc>
                <a:spcPts val="6840"/>
              </a:lnSpc>
            </a:pPr>
            <a:r>
              <a:rPr lang="en-US" sz="9000">
                <a:solidFill>
                  <a:srgbClr val="101010"/>
                </a:solidFill>
                <a:latin typeface="Canva Sans Bold"/>
              </a:rPr>
              <a:t>KIDS STORE</a:t>
            </a:r>
          </a:p>
        </p:txBody>
      </p:sp>
      <p:sp>
        <p:nvSpPr>
          <p:cNvPr name="TextBox 5" id="5"/>
          <p:cNvSpPr txBox="true"/>
          <p:nvPr/>
        </p:nvSpPr>
        <p:spPr>
          <a:xfrm rot="0">
            <a:off x="1840706" y="3820969"/>
            <a:ext cx="6277343" cy="2587913"/>
          </a:xfrm>
          <a:prstGeom prst="rect">
            <a:avLst/>
          </a:prstGeom>
        </p:spPr>
        <p:txBody>
          <a:bodyPr anchor="t" rtlCol="false" tIns="0" lIns="0" bIns="0" rIns="0">
            <a:spAutoFit/>
          </a:bodyPr>
          <a:lstStyle/>
          <a:p>
            <a:pPr>
              <a:lnSpc>
                <a:spcPts val="4124"/>
              </a:lnSpc>
              <a:spcBef>
                <a:spcPct val="0"/>
              </a:spcBef>
            </a:pPr>
            <a:r>
              <a:rPr lang="en-US" sz="2945">
                <a:solidFill>
                  <a:srgbClr val="000000"/>
                </a:solidFill>
                <a:latin typeface="Canva Sans Medium"/>
              </a:rPr>
              <a:t>Nguyễn Hoàng Lê Minh - SE140733</a:t>
            </a:r>
          </a:p>
          <a:p>
            <a:pPr>
              <a:lnSpc>
                <a:spcPts val="4124"/>
              </a:lnSpc>
              <a:spcBef>
                <a:spcPct val="0"/>
              </a:spcBef>
            </a:pPr>
            <a:r>
              <a:rPr lang="en-US" sz="2945">
                <a:solidFill>
                  <a:srgbClr val="000000"/>
                </a:solidFill>
                <a:latin typeface="Canva Sans Medium"/>
              </a:rPr>
              <a:t>Nguyễn Thành Tiến - SE161020</a:t>
            </a:r>
          </a:p>
          <a:p>
            <a:pPr>
              <a:lnSpc>
                <a:spcPts val="4124"/>
              </a:lnSpc>
              <a:spcBef>
                <a:spcPct val="0"/>
              </a:spcBef>
            </a:pPr>
            <a:r>
              <a:rPr lang="en-US" sz="2945">
                <a:solidFill>
                  <a:srgbClr val="000000"/>
                </a:solidFill>
                <a:latin typeface="Canva Sans Medium"/>
              </a:rPr>
              <a:t>Bùi Hoàng Phúc - SE162053</a:t>
            </a:r>
          </a:p>
          <a:p>
            <a:pPr>
              <a:lnSpc>
                <a:spcPts val="4124"/>
              </a:lnSpc>
              <a:spcBef>
                <a:spcPct val="0"/>
              </a:spcBef>
            </a:pPr>
            <a:r>
              <a:rPr lang="en-US" sz="2945">
                <a:solidFill>
                  <a:srgbClr val="000000"/>
                </a:solidFill>
                <a:latin typeface="Canva Sans Medium"/>
              </a:rPr>
              <a:t>Trần Thái Sơn - SE171846</a:t>
            </a:r>
          </a:p>
          <a:p>
            <a:pPr>
              <a:lnSpc>
                <a:spcPts val="4124"/>
              </a:lnSpc>
              <a:spcBef>
                <a:spcPct val="0"/>
              </a:spcBef>
            </a:pPr>
            <a:r>
              <a:rPr lang="en-US" sz="2945">
                <a:solidFill>
                  <a:srgbClr val="000000"/>
                </a:solidFill>
                <a:latin typeface="Canva Sans Medium"/>
              </a:rPr>
              <a:t>Lê Nguyễn Đăng Khoa - SE173249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197932"/>
            <a:ext cx="4965176" cy="1569770"/>
            <a:chOff x="0" y="0"/>
            <a:chExt cx="504221" cy="159413"/>
          </a:xfrm>
        </p:grpSpPr>
        <p:sp>
          <p:nvSpPr>
            <p:cNvPr name="Freeform 3" id="3"/>
            <p:cNvSpPr/>
            <p:nvPr/>
          </p:nvSpPr>
          <p:spPr>
            <a:xfrm flipH="false" flipV="false" rot="0">
              <a:off x="0" y="0"/>
              <a:ext cx="504221" cy="159413"/>
            </a:xfrm>
            <a:custGeom>
              <a:avLst/>
              <a:gdLst/>
              <a:ahLst/>
              <a:cxnLst/>
              <a:rect r="r" b="b" t="t" l="l"/>
              <a:pathLst>
                <a:path h="159413" w="504221">
                  <a:moveTo>
                    <a:pt x="79706" y="0"/>
                  </a:moveTo>
                  <a:lnTo>
                    <a:pt x="424515" y="0"/>
                  </a:lnTo>
                  <a:cubicBezTo>
                    <a:pt x="468536" y="0"/>
                    <a:pt x="504221" y="35686"/>
                    <a:pt x="504221" y="79706"/>
                  </a:cubicBezTo>
                  <a:lnTo>
                    <a:pt x="504221" y="79706"/>
                  </a:lnTo>
                  <a:cubicBezTo>
                    <a:pt x="504221" y="100846"/>
                    <a:pt x="495824" y="121119"/>
                    <a:pt x="480876" y="136067"/>
                  </a:cubicBezTo>
                  <a:cubicBezTo>
                    <a:pt x="465928" y="151015"/>
                    <a:pt x="445654" y="159413"/>
                    <a:pt x="424515"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504221"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5041376" y="0"/>
            <a:ext cx="11859739" cy="10287000"/>
          </a:xfrm>
          <a:custGeom>
            <a:avLst/>
            <a:gdLst/>
            <a:ahLst/>
            <a:cxnLst/>
            <a:rect r="r" b="b" t="t" l="l"/>
            <a:pathLst>
              <a:path h="10287000" w="11859739">
                <a:moveTo>
                  <a:pt x="0" y="0"/>
                </a:moveTo>
                <a:lnTo>
                  <a:pt x="11859739" y="0"/>
                </a:lnTo>
                <a:lnTo>
                  <a:pt x="11859739"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345730" y="361388"/>
            <a:ext cx="4695645" cy="1267949"/>
          </a:xfrm>
          <a:prstGeom prst="rect">
            <a:avLst/>
          </a:prstGeom>
        </p:spPr>
        <p:txBody>
          <a:bodyPr anchor="t" rtlCol="false" tIns="0" lIns="0" bIns="0" rIns="0">
            <a:spAutoFit/>
          </a:bodyPr>
          <a:lstStyle/>
          <a:p>
            <a:pPr>
              <a:lnSpc>
                <a:spcPts val="5112"/>
              </a:lnSpc>
            </a:pPr>
            <a:r>
              <a:rPr lang="en-US" sz="3652">
                <a:solidFill>
                  <a:srgbClr val="101010"/>
                </a:solidFill>
                <a:latin typeface="Canva Sans Medium"/>
              </a:rPr>
              <a:t>Main Flow - Admin - Product Request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197932"/>
            <a:ext cx="4965176" cy="1569770"/>
            <a:chOff x="0" y="0"/>
            <a:chExt cx="504221" cy="159413"/>
          </a:xfrm>
        </p:grpSpPr>
        <p:sp>
          <p:nvSpPr>
            <p:cNvPr name="Freeform 3" id="3"/>
            <p:cNvSpPr/>
            <p:nvPr/>
          </p:nvSpPr>
          <p:spPr>
            <a:xfrm flipH="false" flipV="false" rot="0">
              <a:off x="0" y="0"/>
              <a:ext cx="504221" cy="159413"/>
            </a:xfrm>
            <a:custGeom>
              <a:avLst/>
              <a:gdLst/>
              <a:ahLst/>
              <a:cxnLst/>
              <a:rect r="r" b="b" t="t" l="l"/>
              <a:pathLst>
                <a:path h="159413" w="504221">
                  <a:moveTo>
                    <a:pt x="79706" y="0"/>
                  </a:moveTo>
                  <a:lnTo>
                    <a:pt x="424515" y="0"/>
                  </a:lnTo>
                  <a:cubicBezTo>
                    <a:pt x="468536" y="0"/>
                    <a:pt x="504221" y="35686"/>
                    <a:pt x="504221" y="79706"/>
                  </a:cubicBezTo>
                  <a:lnTo>
                    <a:pt x="504221" y="79706"/>
                  </a:lnTo>
                  <a:cubicBezTo>
                    <a:pt x="504221" y="100846"/>
                    <a:pt x="495824" y="121119"/>
                    <a:pt x="480876" y="136067"/>
                  </a:cubicBezTo>
                  <a:cubicBezTo>
                    <a:pt x="465928" y="151015"/>
                    <a:pt x="445654" y="159413"/>
                    <a:pt x="424515"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504221"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4965176" y="-59891"/>
            <a:ext cx="12009071" cy="10406783"/>
          </a:xfrm>
          <a:custGeom>
            <a:avLst/>
            <a:gdLst/>
            <a:ahLst/>
            <a:cxnLst/>
            <a:rect r="r" b="b" t="t" l="l"/>
            <a:pathLst>
              <a:path h="10406783" w="12009071">
                <a:moveTo>
                  <a:pt x="0" y="0"/>
                </a:moveTo>
                <a:lnTo>
                  <a:pt x="12009071" y="0"/>
                </a:lnTo>
                <a:lnTo>
                  <a:pt x="12009071" y="10406782"/>
                </a:lnTo>
                <a:lnTo>
                  <a:pt x="0" y="10406782"/>
                </a:lnTo>
                <a:lnTo>
                  <a:pt x="0" y="0"/>
                </a:lnTo>
                <a:close/>
              </a:path>
            </a:pathLst>
          </a:custGeom>
          <a:blipFill>
            <a:blip r:embed="rId2"/>
            <a:stretch>
              <a:fillRect l="0" t="0" r="0" b="0"/>
            </a:stretch>
          </a:blipFill>
        </p:spPr>
      </p:sp>
      <p:sp>
        <p:nvSpPr>
          <p:cNvPr name="TextBox 6" id="6"/>
          <p:cNvSpPr txBox="true"/>
          <p:nvPr/>
        </p:nvSpPr>
        <p:spPr>
          <a:xfrm rot="0">
            <a:off x="345730" y="361388"/>
            <a:ext cx="4695645" cy="1267949"/>
          </a:xfrm>
          <a:prstGeom prst="rect">
            <a:avLst/>
          </a:prstGeom>
        </p:spPr>
        <p:txBody>
          <a:bodyPr anchor="t" rtlCol="false" tIns="0" lIns="0" bIns="0" rIns="0">
            <a:spAutoFit/>
          </a:bodyPr>
          <a:lstStyle/>
          <a:p>
            <a:pPr>
              <a:lnSpc>
                <a:spcPts val="5112"/>
              </a:lnSpc>
            </a:pPr>
            <a:r>
              <a:rPr lang="en-US" sz="3652">
                <a:solidFill>
                  <a:srgbClr val="101010"/>
                </a:solidFill>
                <a:latin typeface="Canva Sans Medium"/>
              </a:rPr>
              <a:t>Main Flow - Admin - Category Request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197932"/>
            <a:ext cx="4965176" cy="1569770"/>
            <a:chOff x="0" y="0"/>
            <a:chExt cx="504221" cy="159413"/>
          </a:xfrm>
        </p:grpSpPr>
        <p:sp>
          <p:nvSpPr>
            <p:cNvPr name="Freeform 3" id="3"/>
            <p:cNvSpPr/>
            <p:nvPr/>
          </p:nvSpPr>
          <p:spPr>
            <a:xfrm flipH="false" flipV="false" rot="0">
              <a:off x="0" y="0"/>
              <a:ext cx="504221" cy="159413"/>
            </a:xfrm>
            <a:custGeom>
              <a:avLst/>
              <a:gdLst/>
              <a:ahLst/>
              <a:cxnLst/>
              <a:rect r="r" b="b" t="t" l="l"/>
              <a:pathLst>
                <a:path h="159413" w="504221">
                  <a:moveTo>
                    <a:pt x="79706" y="0"/>
                  </a:moveTo>
                  <a:lnTo>
                    <a:pt x="424515" y="0"/>
                  </a:lnTo>
                  <a:cubicBezTo>
                    <a:pt x="468536" y="0"/>
                    <a:pt x="504221" y="35686"/>
                    <a:pt x="504221" y="79706"/>
                  </a:cubicBezTo>
                  <a:lnTo>
                    <a:pt x="504221" y="79706"/>
                  </a:lnTo>
                  <a:cubicBezTo>
                    <a:pt x="504221" y="100846"/>
                    <a:pt x="495824" y="121119"/>
                    <a:pt x="480876" y="136067"/>
                  </a:cubicBezTo>
                  <a:cubicBezTo>
                    <a:pt x="465928" y="151015"/>
                    <a:pt x="445654" y="159413"/>
                    <a:pt x="424515"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504221"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5707374" y="0"/>
            <a:ext cx="10391543" cy="10287000"/>
          </a:xfrm>
          <a:custGeom>
            <a:avLst/>
            <a:gdLst/>
            <a:ahLst/>
            <a:cxnLst/>
            <a:rect r="r" b="b" t="t" l="l"/>
            <a:pathLst>
              <a:path h="10287000" w="10391543">
                <a:moveTo>
                  <a:pt x="0" y="0"/>
                </a:moveTo>
                <a:lnTo>
                  <a:pt x="10391543" y="0"/>
                </a:lnTo>
                <a:lnTo>
                  <a:pt x="10391543"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345730" y="361388"/>
            <a:ext cx="4695645" cy="1267949"/>
          </a:xfrm>
          <a:prstGeom prst="rect">
            <a:avLst/>
          </a:prstGeom>
        </p:spPr>
        <p:txBody>
          <a:bodyPr anchor="t" rtlCol="false" tIns="0" lIns="0" bIns="0" rIns="0">
            <a:spAutoFit/>
          </a:bodyPr>
          <a:lstStyle/>
          <a:p>
            <a:pPr>
              <a:lnSpc>
                <a:spcPts val="5112"/>
              </a:lnSpc>
            </a:pPr>
            <a:r>
              <a:rPr lang="en-US" sz="3652">
                <a:solidFill>
                  <a:srgbClr val="101010"/>
                </a:solidFill>
                <a:latin typeface="Canva Sans Medium"/>
              </a:rPr>
              <a:t>Main Flow - Admin - View Revenue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48847" y="177140"/>
            <a:ext cx="4546798" cy="1569770"/>
            <a:chOff x="0" y="0"/>
            <a:chExt cx="461734" cy="159413"/>
          </a:xfrm>
        </p:grpSpPr>
        <p:sp>
          <p:nvSpPr>
            <p:cNvPr name="Freeform 3" id="3"/>
            <p:cNvSpPr/>
            <p:nvPr/>
          </p:nvSpPr>
          <p:spPr>
            <a:xfrm flipH="false" flipV="false" rot="0">
              <a:off x="0" y="0"/>
              <a:ext cx="461734" cy="159413"/>
            </a:xfrm>
            <a:custGeom>
              <a:avLst/>
              <a:gdLst/>
              <a:ahLst/>
              <a:cxnLst/>
              <a:rect r="r" b="b" t="t" l="l"/>
              <a:pathLst>
                <a:path h="159413" w="461734">
                  <a:moveTo>
                    <a:pt x="79706" y="0"/>
                  </a:moveTo>
                  <a:lnTo>
                    <a:pt x="382028" y="0"/>
                  </a:lnTo>
                  <a:cubicBezTo>
                    <a:pt x="403168" y="0"/>
                    <a:pt x="423441" y="8398"/>
                    <a:pt x="438389" y="23345"/>
                  </a:cubicBezTo>
                  <a:cubicBezTo>
                    <a:pt x="453337" y="38293"/>
                    <a:pt x="461734" y="58567"/>
                    <a:pt x="461734" y="79706"/>
                  </a:cubicBezTo>
                  <a:lnTo>
                    <a:pt x="461734" y="79706"/>
                  </a:lnTo>
                  <a:cubicBezTo>
                    <a:pt x="461734" y="100846"/>
                    <a:pt x="453337" y="121119"/>
                    <a:pt x="438389" y="136067"/>
                  </a:cubicBezTo>
                  <a:cubicBezTo>
                    <a:pt x="423441" y="151015"/>
                    <a:pt x="403168" y="159413"/>
                    <a:pt x="382028"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461734"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5804756" y="0"/>
            <a:ext cx="8498630" cy="10287000"/>
          </a:xfrm>
          <a:custGeom>
            <a:avLst/>
            <a:gdLst/>
            <a:ahLst/>
            <a:cxnLst/>
            <a:rect r="r" b="b" t="t" l="l"/>
            <a:pathLst>
              <a:path h="10287000" w="8498630">
                <a:moveTo>
                  <a:pt x="0" y="0"/>
                </a:moveTo>
                <a:lnTo>
                  <a:pt x="8498629" y="0"/>
                </a:lnTo>
                <a:lnTo>
                  <a:pt x="8498629" y="10287000"/>
                </a:lnTo>
                <a:lnTo>
                  <a:pt x="0" y="10287000"/>
                </a:lnTo>
                <a:lnTo>
                  <a:pt x="0" y="0"/>
                </a:lnTo>
                <a:close/>
              </a:path>
            </a:pathLst>
          </a:custGeom>
          <a:blipFill>
            <a:blip r:embed="rId2"/>
            <a:stretch>
              <a:fillRect l="-887" t="-501" r="0" b="-501"/>
            </a:stretch>
          </a:blipFill>
        </p:spPr>
      </p:sp>
      <p:sp>
        <p:nvSpPr>
          <p:cNvPr name="TextBox 6" id="6"/>
          <p:cNvSpPr txBox="true"/>
          <p:nvPr/>
        </p:nvSpPr>
        <p:spPr>
          <a:xfrm rot="0">
            <a:off x="0" y="282960"/>
            <a:ext cx="4695645" cy="1917013"/>
          </a:xfrm>
          <a:prstGeom prst="rect">
            <a:avLst/>
          </a:prstGeom>
        </p:spPr>
        <p:txBody>
          <a:bodyPr anchor="t" rtlCol="false" tIns="0" lIns="0" bIns="0" rIns="0">
            <a:spAutoFit/>
          </a:bodyPr>
          <a:lstStyle/>
          <a:p>
            <a:pPr algn="ctr">
              <a:lnSpc>
                <a:spcPts val="5112"/>
              </a:lnSpc>
            </a:pPr>
            <a:r>
              <a:rPr lang="en-US" sz="3652">
                <a:solidFill>
                  <a:srgbClr val="101010"/>
                </a:solidFill>
                <a:latin typeface="Canva Sans Medium"/>
              </a:rPr>
              <a:t>Main Flow - Staff  Add Product</a:t>
            </a:r>
          </a:p>
          <a:p>
            <a:pPr algn="ctr">
              <a:lnSpc>
                <a:spcPts val="511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0"/>
            <a:ext cx="4546798" cy="1569770"/>
            <a:chOff x="0" y="0"/>
            <a:chExt cx="461734" cy="159413"/>
          </a:xfrm>
        </p:grpSpPr>
        <p:sp>
          <p:nvSpPr>
            <p:cNvPr name="Freeform 3" id="3"/>
            <p:cNvSpPr/>
            <p:nvPr/>
          </p:nvSpPr>
          <p:spPr>
            <a:xfrm flipH="false" flipV="false" rot="0">
              <a:off x="0" y="0"/>
              <a:ext cx="461734" cy="159413"/>
            </a:xfrm>
            <a:custGeom>
              <a:avLst/>
              <a:gdLst/>
              <a:ahLst/>
              <a:cxnLst/>
              <a:rect r="r" b="b" t="t" l="l"/>
              <a:pathLst>
                <a:path h="159413" w="461734">
                  <a:moveTo>
                    <a:pt x="79706" y="0"/>
                  </a:moveTo>
                  <a:lnTo>
                    <a:pt x="382028" y="0"/>
                  </a:lnTo>
                  <a:cubicBezTo>
                    <a:pt x="403168" y="0"/>
                    <a:pt x="423441" y="8398"/>
                    <a:pt x="438389" y="23345"/>
                  </a:cubicBezTo>
                  <a:cubicBezTo>
                    <a:pt x="453337" y="38293"/>
                    <a:pt x="461734" y="58567"/>
                    <a:pt x="461734" y="79706"/>
                  </a:cubicBezTo>
                  <a:lnTo>
                    <a:pt x="461734" y="79706"/>
                  </a:lnTo>
                  <a:cubicBezTo>
                    <a:pt x="461734" y="100846"/>
                    <a:pt x="453337" y="121119"/>
                    <a:pt x="438389" y="136067"/>
                  </a:cubicBezTo>
                  <a:cubicBezTo>
                    <a:pt x="423441" y="151015"/>
                    <a:pt x="403168" y="159413"/>
                    <a:pt x="382028"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461734"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4695645" y="0"/>
            <a:ext cx="8770416" cy="10287000"/>
          </a:xfrm>
          <a:custGeom>
            <a:avLst/>
            <a:gdLst/>
            <a:ahLst/>
            <a:cxnLst/>
            <a:rect r="r" b="b" t="t" l="l"/>
            <a:pathLst>
              <a:path h="10287000" w="8770416">
                <a:moveTo>
                  <a:pt x="0" y="0"/>
                </a:moveTo>
                <a:lnTo>
                  <a:pt x="8770416" y="0"/>
                </a:lnTo>
                <a:lnTo>
                  <a:pt x="8770416" y="10287000"/>
                </a:lnTo>
                <a:lnTo>
                  <a:pt x="0" y="10287000"/>
                </a:lnTo>
                <a:lnTo>
                  <a:pt x="0" y="0"/>
                </a:lnTo>
                <a:close/>
              </a:path>
            </a:pathLst>
          </a:custGeom>
          <a:blipFill>
            <a:blip r:embed="rId2"/>
            <a:stretch>
              <a:fillRect l="0" t="-1450" r="0" b="-1450"/>
            </a:stretch>
          </a:blipFill>
        </p:spPr>
      </p:sp>
      <p:sp>
        <p:nvSpPr>
          <p:cNvPr name="TextBox 6" id="6"/>
          <p:cNvSpPr txBox="true"/>
          <p:nvPr/>
        </p:nvSpPr>
        <p:spPr>
          <a:xfrm rot="0">
            <a:off x="0" y="36856"/>
            <a:ext cx="4695645" cy="1917013"/>
          </a:xfrm>
          <a:prstGeom prst="rect">
            <a:avLst/>
          </a:prstGeom>
        </p:spPr>
        <p:txBody>
          <a:bodyPr anchor="t" rtlCol="false" tIns="0" lIns="0" bIns="0" rIns="0">
            <a:spAutoFit/>
          </a:bodyPr>
          <a:lstStyle/>
          <a:p>
            <a:pPr algn="ctr">
              <a:lnSpc>
                <a:spcPts val="5112"/>
              </a:lnSpc>
            </a:pPr>
            <a:r>
              <a:rPr lang="en-US" sz="3652">
                <a:solidFill>
                  <a:srgbClr val="101010"/>
                </a:solidFill>
                <a:latin typeface="Canva Sans Medium"/>
              </a:rPr>
              <a:t>Main Flow - Staff  Add Category</a:t>
            </a:r>
          </a:p>
          <a:p>
            <a:pPr algn="ctr">
              <a:lnSpc>
                <a:spcPts val="511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00728" y="438612"/>
            <a:ext cx="4546798" cy="1569770"/>
            <a:chOff x="0" y="0"/>
            <a:chExt cx="461734" cy="159413"/>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61734" cy="159413"/>
            </a:xfrm>
            <a:custGeom>
              <a:avLst/>
              <a:gdLst/>
              <a:ahLst/>
              <a:cxnLst/>
              <a:rect r="r" b="b" t="t" l="l"/>
              <a:pathLst>
                <a:path h="159413" w="461734">
                  <a:moveTo>
                    <a:pt x="79706" y="0"/>
                  </a:moveTo>
                  <a:lnTo>
                    <a:pt x="382028" y="0"/>
                  </a:lnTo>
                  <a:cubicBezTo>
                    <a:pt x="403168" y="0"/>
                    <a:pt x="423441" y="8398"/>
                    <a:pt x="438389" y="23345"/>
                  </a:cubicBezTo>
                  <a:cubicBezTo>
                    <a:pt x="453337" y="38293"/>
                    <a:pt x="461734" y="58567"/>
                    <a:pt x="461734" y="79706"/>
                  </a:cubicBezTo>
                  <a:lnTo>
                    <a:pt x="461734" y="79706"/>
                  </a:lnTo>
                  <a:cubicBezTo>
                    <a:pt x="461734" y="100846"/>
                    <a:pt x="453337" y="121119"/>
                    <a:pt x="438389" y="136067"/>
                  </a:cubicBezTo>
                  <a:cubicBezTo>
                    <a:pt x="423441" y="151015"/>
                    <a:pt x="403168" y="159413"/>
                    <a:pt x="382028"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57150"/>
              <a:ext cx="461734" cy="216563"/>
            </a:xfrm>
            <a:prstGeom prst="rect">
              <a:avLst/>
            </a:prstGeom>
          </p:spPr>
          <p:txBody>
            <a:bodyPr anchor="ctr" rtlCol="false" tIns="50800" lIns="50800" bIns="50800" rIns="50800"/>
            <a:lstStyle/>
            <a:p>
              <a:pPr algn="ctr">
                <a:lnSpc>
                  <a:spcPts val="4170"/>
                </a:lnSpc>
              </a:pPr>
              <a:r>
                <a:rPr lang="en-US" sz="3000">
                  <a:solidFill>
                    <a:srgbClr val="000000"/>
                  </a:solidFill>
                  <a:latin typeface="DM Sans"/>
                </a:rPr>
                <a:t>Main Flow - Staff  Warranty</a:t>
              </a:r>
            </a:p>
          </p:txBody>
        </p:sp>
      </p:grpSp>
      <p:sp>
        <p:nvSpPr>
          <p:cNvPr name="Freeform 5" id="5"/>
          <p:cNvSpPr/>
          <p:nvPr/>
        </p:nvSpPr>
        <p:spPr>
          <a:xfrm flipH="false" flipV="false" rot="0">
            <a:off x="8464251" y="0"/>
            <a:ext cx="9823749" cy="10287000"/>
          </a:xfrm>
          <a:custGeom>
            <a:avLst/>
            <a:gdLst/>
            <a:ahLst/>
            <a:cxnLst/>
            <a:rect r="r" b="b" t="t" l="l"/>
            <a:pathLst>
              <a:path h="10287000" w="9823749">
                <a:moveTo>
                  <a:pt x="0" y="0"/>
                </a:moveTo>
                <a:lnTo>
                  <a:pt x="9823749" y="0"/>
                </a:lnTo>
                <a:lnTo>
                  <a:pt x="9823749" y="10287000"/>
                </a:lnTo>
                <a:lnTo>
                  <a:pt x="0" y="10287000"/>
                </a:lnTo>
                <a:lnTo>
                  <a:pt x="0" y="0"/>
                </a:lnTo>
                <a:close/>
              </a:path>
            </a:pathLst>
          </a:custGeom>
          <a:blipFill>
            <a:blip r:embed="rId2"/>
            <a:stretch>
              <a:fillRect l="-1301" t="-85" r="0" b="-8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219075"/>
            <a:ext cx="4546798" cy="2427430"/>
            <a:chOff x="0" y="0"/>
            <a:chExt cx="461734" cy="246509"/>
          </a:xfrm>
        </p:grpSpPr>
        <p:sp>
          <p:nvSpPr>
            <p:cNvPr name="Freeform 3" id="3"/>
            <p:cNvSpPr/>
            <p:nvPr/>
          </p:nvSpPr>
          <p:spPr>
            <a:xfrm flipH="false" flipV="false" rot="0">
              <a:off x="0" y="0"/>
              <a:ext cx="461734" cy="246509"/>
            </a:xfrm>
            <a:custGeom>
              <a:avLst/>
              <a:gdLst/>
              <a:ahLst/>
              <a:cxnLst/>
              <a:rect r="r" b="b" t="t" l="l"/>
              <a:pathLst>
                <a:path h="246509" w="461734">
                  <a:moveTo>
                    <a:pt x="123255" y="0"/>
                  </a:moveTo>
                  <a:lnTo>
                    <a:pt x="338480" y="0"/>
                  </a:lnTo>
                  <a:cubicBezTo>
                    <a:pt x="371169" y="0"/>
                    <a:pt x="402519" y="12986"/>
                    <a:pt x="425634" y="36100"/>
                  </a:cubicBezTo>
                  <a:cubicBezTo>
                    <a:pt x="448749" y="59215"/>
                    <a:pt x="461734" y="90565"/>
                    <a:pt x="461734" y="123255"/>
                  </a:cubicBezTo>
                  <a:lnTo>
                    <a:pt x="461734" y="123255"/>
                  </a:lnTo>
                  <a:cubicBezTo>
                    <a:pt x="461734" y="191326"/>
                    <a:pt x="406551" y="246509"/>
                    <a:pt x="338480" y="246509"/>
                  </a:cubicBezTo>
                  <a:lnTo>
                    <a:pt x="123255" y="246509"/>
                  </a:lnTo>
                  <a:cubicBezTo>
                    <a:pt x="55183" y="246509"/>
                    <a:pt x="0" y="191326"/>
                    <a:pt x="0" y="123255"/>
                  </a:cubicBezTo>
                  <a:lnTo>
                    <a:pt x="0" y="123255"/>
                  </a:lnTo>
                  <a:cubicBezTo>
                    <a:pt x="0" y="55183"/>
                    <a:pt x="55183" y="0"/>
                    <a:pt x="123255" y="0"/>
                  </a:cubicBezTo>
                  <a:close/>
                </a:path>
              </a:pathLst>
            </a:custGeom>
            <a:solidFill>
              <a:srgbClr val="FFBD59"/>
            </a:solidFill>
          </p:spPr>
        </p:sp>
        <p:sp>
          <p:nvSpPr>
            <p:cNvPr name="TextBox 4" id="4"/>
            <p:cNvSpPr txBox="true"/>
            <p:nvPr/>
          </p:nvSpPr>
          <p:spPr>
            <a:xfrm>
              <a:off x="0" y="-57150"/>
              <a:ext cx="461734" cy="303659"/>
            </a:xfrm>
            <a:prstGeom prst="rect">
              <a:avLst/>
            </a:prstGeom>
          </p:spPr>
          <p:txBody>
            <a:bodyPr anchor="ctr" rtlCol="false" tIns="50800" lIns="50800" bIns="50800" rIns="50800"/>
            <a:lstStyle/>
            <a:p>
              <a:pPr algn="ctr">
                <a:lnSpc>
                  <a:spcPts val="4170"/>
                </a:lnSpc>
              </a:pPr>
              <a:r>
                <a:rPr lang="en-US" sz="3000">
                  <a:solidFill>
                    <a:srgbClr val="000000"/>
                  </a:solidFill>
                  <a:latin typeface="DM Sans"/>
                </a:rPr>
                <a:t>Main Flow - Staff - Request to purchase the products</a:t>
              </a:r>
            </a:p>
          </p:txBody>
        </p:sp>
      </p:grpSp>
      <p:sp>
        <p:nvSpPr>
          <p:cNvPr name="Freeform 5" id="5"/>
          <p:cNvSpPr/>
          <p:nvPr/>
        </p:nvSpPr>
        <p:spPr>
          <a:xfrm flipH="false" flipV="false" rot="0">
            <a:off x="7441284" y="0"/>
            <a:ext cx="10846716" cy="10287000"/>
          </a:xfrm>
          <a:custGeom>
            <a:avLst/>
            <a:gdLst/>
            <a:ahLst/>
            <a:cxnLst/>
            <a:rect r="r" b="b" t="t" l="l"/>
            <a:pathLst>
              <a:path h="10287000" w="10846716">
                <a:moveTo>
                  <a:pt x="0" y="0"/>
                </a:moveTo>
                <a:lnTo>
                  <a:pt x="10846716" y="0"/>
                </a:lnTo>
                <a:lnTo>
                  <a:pt x="10846716" y="10287000"/>
                </a:lnTo>
                <a:lnTo>
                  <a:pt x="0" y="10287000"/>
                </a:lnTo>
                <a:lnTo>
                  <a:pt x="0" y="0"/>
                </a:lnTo>
                <a:close/>
              </a:path>
            </a:pathLst>
          </a:custGeom>
          <a:blipFill>
            <a:blip r:embed="rId2"/>
            <a:stretch>
              <a:fillRect l="0" t="-273" r="-185" b="-27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0"/>
            <a:ext cx="5533961" cy="1794903"/>
            <a:chOff x="0" y="0"/>
            <a:chExt cx="561982" cy="182275"/>
          </a:xfrm>
        </p:grpSpPr>
        <p:sp>
          <p:nvSpPr>
            <p:cNvPr name="Freeform 3" id="3"/>
            <p:cNvSpPr/>
            <p:nvPr/>
          </p:nvSpPr>
          <p:spPr>
            <a:xfrm flipH="false" flipV="false" rot="0">
              <a:off x="0" y="0"/>
              <a:ext cx="561982" cy="182275"/>
            </a:xfrm>
            <a:custGeom>
              <a:avLst/>
              <a:gdLst/>
              <a:ahLst/>
              <a:cxnLst/>
              <a:rect r="r" b="b" t="t" l="l"/>
              <a:pathLst>
                <a:path h="182275" w="561982">
                  <a:moveTo>
                    <a:pt x="91138" y="0"/>
                  </a:moveTo>
                  <a:lnTo>
                    <a:pt x="470845" y="0"/>
                  </a:lnTo>
                  <a:cubicBezTo>
                    <a:pt x="495016" y="0"/>
                    <a:pt x="518197" y="9602"/>
                    <a:pt x="535289" y="26694"/>
                  </a:cubicBezTo>
                  <a:cubicBezTo>
                    <a:pt x="552380" y="43785"/>
                    <a:pt x="561982" y="66966"/>
                    <a:pt x="561982" y="91138"/>
                  </a:cubicBezTo>
                  <a:lnTo>
                    <a:pt x="561982" y="91138"/>
                  </a:lnTo>
                  <a:cubicBezTo>
                    <a:pt x="561982" y="141471"/>
                    <a:pt x="521179" y="182275"/>
                    <a:pt x="470845" y="182275"/>
                  </a:cubicBezTo>
                  <a:lnTo>
                    <a:pt x="91138" y="182275"/>
                  </a:lnTo>
                  <a:cubicBezTo>
                    <a:pt x="66966" y="182275"/>
                    <a:pt x="43785" y="172673"/>
                    <a:pt x="26694" y="155582"/>
                  </a:cubicBezTo>
                  <a:cubicBezTo>
                    <a:pt x="9602" y="138490"/>
                    <a:pt x="0" y="115309"/>
                    <a:pt x="0" y="91138"/>
                  </a:cubicBezTo>
                  <a:lnTo>
                    <a:pt x="0" y="91138"/>
                  </a:lnTo>
                  <a:cubicBezTo>
                    <a:pt x="0" y="66966"/>
                    <a:pt x="9602" y="43785"/>
                    <a:pt x="26694" y="26694"/>
                  </a:cubicBezTo>
                  <a:cubicBezTo>
                    <a:pt x="43785" y="9602"/>
                    <a:pt x="66966" y="0"/>
                    <a:pt x="91138" y="0"/>
                  </a:cubicBezTo>
                  <a:close/>
                </a:path>
              </a:pathLst>
            </a:custGeom>
            <a:solidFill>
              <a:srgbClr val="FFBD59"/>
            </a:solidFill>
          </p:spPr>
        </p:sp>
        <p:sp>
          <p:nvSpPr>
            <p:cNvPr name="TextBox 4" id="4"/>
            <p:cNvSpPr txBox="true"/>
            <p:nvPr/>
          </p:nvSpPr>
          <p:spPr>
            <a:xfrm>
              <a:off x="0" y="-38100"/>
              <a:ext cx="561982" cy="220375"/>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9144000" y="0"/>
            <a:ext cx="6610634" cy="10287000"/>
          </a:xfrm>
          <a:custGeom>
            <a:avLst/>
            <a:gdLst/>
            <a:ahLst/>
            <a:cxnLst/>
            <a:rect r="r" b="b" t="t" l="l"/>
            <a:pathLst>
              <a:path h="10287000" w="6610634">
                <a:moveTo>
                  <a:pt x="0" y="0"/>
                </a:moveTo>
                <a:lnTo>
                  <a:pt x="6610634" y="0"/>
                </a:lnTo>
                <a:lnTo>
                  <a:pt x="6610634"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168258" y="202321"/>
            <a:ext cx="5346653" cy="1917013"/>
          </a:xfrm>
          <a:prstGeom prst="rect">
            <a:avLst/>
          </a:prstGeom>
        </p:spPr>
        <p:txBody>
          <a:bodyPr anchor="t" rtlCol="false" tIns="0" lIns="0" bIns="0" rIns="0">
            <a:spAutoFit/>
          </a:bodyPr>
          <a:lstStyle/>
          <a:p>
            <a:pPr algn="ctr">
              <a:lnSpc>
                <a:spcPts val="5112"/>
              </a:lnSpc>
            </a:pPr>
            <a:r>
              <a:rPr lang="en-US" sz="3652">
                <a:solidFill>
                  <a:srgbClr val="101010"/>
                </a:solidFill>
                <a:latin typeface="Canva Sans Medium"/>
              </a:rPr>
              <a:t>Main Flow - Customer  Buy Product</a:t>
            </a:r>
          </a:p>
          <a:p>
            <a:pPr algn="ctr">
              <a:lnSpc>
                <a:spcPts val="511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0"/>
            <a:ext cx="5533961" cy="1794903"/>
            <a:chOff x="0" y="0"/>
            <a:chExt cx="561982" cy="182275"/>
          </a:xfrm>
        </p:grpSpPr>
        <p:sp>
          <p:nvSpPr>
            <p:cNvPr name="Freeform 3" id="3"/>
            <p:cNvSpPr/>
            <p:nvPr/>
          </p:nvSpPr>
          <p:spPr>
            <a:xfrm flipH="false" flipV="false" rot="0">
              <a:off x="0" y="0"/>
              <a:ext cx="561982" cy="182275"/>
            </a:xfrm>
            <a:custGeom>
              <a:avLst/>
              <a:gdLst/>
              <a:ahLst/>
              <a:cxnLst/>
              <a:rect r="r" b="b" t="t" l="l"/>
              <a:pathLst>
                <a:path h="182275" w="561982">
                  <a:moveTo>
                    <a:pt x="91138" y="0"/>
                  </a:moveTo>
                  <a:lnTo>
                    <a:pt x="470845" y="0"/>
                  </a:lnTo>
                  <a:cubicBezTo>
                    <a:pt x="495016" y="0"/>
                    <a:pt x="518197" y="9602"/>
                    <a:pt x="535289" y="26694"/>
                  </a:cubicBezTo>
                  <a:cubicBezTo>
                    <a:pt x="552380" y="43785"/>
                    <a:pt x="561982" y="66966"/>
                    <a:pt x="561982" y="91138"/>
                  </a:cubicBezTo>
                  <a:lnTo>
                    <a:pt x="561982" y="91138"/>
                  </a:lnTo>
                  <a:cubicBezTo>
                    <a:pt x="561982" y="141471"/>
                    <a:pt x="521179" y="182275"/>
                    <a:pt x="470845" y="182275"/>
                  </a:cubicBezTo>
                  <a:lnTo>
                    <a:pt x="91138" y="182275"/>
                  </a:lnTo>
                  <a:cubicBezTo>
                    <a:pt x="66966" y="182275"/>
                    <a:pt x="43785" y="172673"/>
                    <a:pt x="26694" y="155582"/>
                  </a:cubicBezTo>
                  <a:cubicBezTo>
                    <a:pt x="9602" y="138490"/>
                    <a:pt x="0" y="115309"/>
                    <a:pt x="0" y="91138"/>
                  </a:cubicBezTo>
                  <a:lnTo>
                    <a:pt x="0" y="91138"/>
                  </a:lnTo>
                  <a:cubicBezTo>
                    <a:pt x="0" y="66966"/>
                    <a:pt x="9602" y="43785"/>
                    <a:pt x="26694" y="26694"/>
                  </a:cubicBezTo>
                  <a:cubicBezTo>
                    <a:pt x="43785" y="9602"/>
                    <a:pt x="66966" y="0"/>
                    <a:pt x="91138" y="0"/>
                  </a:cubicBezTo>
                  <a:close/>
                </a:path>
              </a:pathLst>
            </a:custGeom>
            <a:solidFill>
              <a:srgbClr val="FFBD59"/>
            </a:solidFill>
          </p:spPr>
        </p:sp>
        <p:sp>
          <p:nvSpPr>
            <p:cNvPr name="TextBox 4" id="4"/>
            <p:cNvSpPr txBox="true"/>
            <p:nvPr/>
          </p:nvSpPr>
          <p:spPr>
            <a:xfrm>
              <a:off x="0" y="-38100"/>
              <a:ext cx="561982" cy="220375"/>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8374777" y="0"/>
            <a:ext cx="9913223" cy="10287000"/>
          </a:xfrm>
          <a:custGeom>
            <a:avLst/>
            <a:gdLst/>
            <a:ahLst/>
            <a:cxnLst/>
            <a:rect r="r" b="b" t="t" l="l"/>
            <a:pathLst>
              <a:path h="10287000" w="9913223">
                <a:moveTo>
                  <a:pt x="0" y="0"/>
                </a:moveTo>
                <a:lnTo>
                  <a:pt x="9913223" y="0"/>
                </a:lnTo>
                <a:lnTo>
                  <a:pt x="9913223"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187308" y="240421"/>
            <a:ext cx="5346653" cy="1917013"/>
          </a:xfrm>
          <a:prstGeom prst="rect">
            <a:avLst/>
          </a:prstGeom>
        </p:spPr>
        <p:txBody>
          <a:bodyPr anchor="t" rtlCol="false" tIns="0" lIns="0" bIns="0" rIns="0">
            <a:spAutoFit/>
          </a:bodyPr>
          <a:lstStyle/>
          <a:p>
            <a:pPr algn="ctr">
              <a:lnSpc>
                <a:spcPts val="5112"/>
              </a:lnSpc>
            </a:pPr>
            <a:r>
              <a:rPr lang="en-US" sz="3652">
                <a:solidFill>
                  <a:srgbClr val="101010"/>
                </a:solidFill>
                <a:latin typeface="Canva Sans Medium"/>
              </a:rPr>
              <a:t>Main Flow - Customer  Warranty</a:t>
            </a:r>
          </a:p>
          <a:p>
            <a:pPr algn="ctr">
              <a:lnSpc>
                <a:spcPts val="511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TextBox 2" id="2"/>
          <p:cNvSpPr txBox="true"/>
          <p:nvPr/>
        </p:nvSpPr>
        <p:spPr>
          <a:xfrm rot="0">
            <a:off x="3620735" y="3439192"/>
            <a:ext cx="11046531" cy="1585722"/>
          </a:xfrm>
          <a:prstGeom prst="rect">
            <a:avLst/>
          </a:prstGeom>
        </p:spPr>
        <p:txBody>
          <a:bodyPr anchor="t" rtlCol="false" tIns="0" lIns="0" bIns="0" rIns="0">
            <a:spAutoFit/>
          </a:bodyPr>
          <a:lstStyle/>
          <a:p>
            <a:pPr algn="ctr">
              <a:lnSpc>
                <a:spcPts val="10944"/>
              </a:lnSpc>
            </a:pPr>
            <a:r>
              <a:rPr lang="en-US" sz="14400">
                <a:solidFill>
                  <a:srgbClr val="101010"/>
                </a:solidFill>
                <a:latin typeface="Canva Sans Medium"/>
              </a:rPr>
              <a:t>THANK YOU</a:t>
            </a:r>
          </a:p>
        </p:txBody>
      </p:sp>
      <p:sp>
        <p:nvSpPr>
          <p:cNvPr name="TextBox 3" id="3"/>
          <p:cNvSpPr txBox="true"/>
          <p:nvPr/>
        </p:nvSpPr>
        <p:spPr>
          <a:xfrm rot="0">
            <a:off x="4165755" y="6720032"/>
            <a:ext cx="9956489" cy="712470"/>
          </a:xfrm>
          <a:prstGeom prst="rect">
            <a:avLst/>
          </a:prstGeom>
        </p:spPr>
        <p:txBody>
          <a:bodyPr anchor="t" rtlCol="false" tIns="0" lIns="0" bIns="0" rIns="0">
            <a:spAutoFit/>
          </a:bodyPr>
          <a:lstStyle/>
          <a:p>
            <a:pPr algn="ctr">
              <a:lnSpc>
                <a:spcPts val="5880"/>
              </a:lnSpc>
            </a:pPr>
            <a:r>
              <a:rPr lang="en-US" sz="4200">
                <a:solidFill>
                  <a:srgbClr val="101010"/>
                </a:solidFill>
                <a:latin typeface="Montserrat Classic"/>
              </a:rPr>
              <a:t>For Your Attention</a:t>
            </a:r>
          </a:p>
        </p:txBody>
      </p:sp>
      <p:sp>
        <p:nvSpPr>
          <p:cNvPr name="Freeform 4" id="4"/>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5" id="5"/>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0">
            <a:off x="14859093" y="-699446"/>
            <a:ext cx="3943668" cy="4114280"/>
          </a:xfrm>
          <a:custGeom>
            <a:avLst/>
            <a:gdLst/>
            <a:ahLst/>
            <a:cxnLst/>
            <a:rect r="r" b="b" t="t" l="l"/>
            <a:pathLst>
              <a:path h="4114280" w="3943668">
                <a:moveTo>
                  <a:pt x="0" y="0"/>
                </a:moveTo>
                <a:lnTo>
                  <a:pt x="3943669" y="0"/>
                </a:lnTo>
                <a:lnTo>
                  <a:pt x="3943669" y="4114279"/>
                </a:lnTo>
                <a:lnTo>
                  <a:pt x="0" y="4114279"/>
                </a:lnTo>
                <a:lnTo>
                  <a:pt x="0" y="0"/>
                </a:lnTo>
                <a:close/>
              </a:path>
            </a:pathLst>
          </a:custGeom>
          <a:blipFill>
            <a:blip r:embed="rId2">
              <a:extLst>
                <a:ext uri="{96DAC541-7B7A-43D3-8B79-37D633B846F1}">
                  <asvg:svgBlip xmlns:asvg="http://schemas.microsoft.com/office/drawing/2016/SVG/main" r:embed="rId3"/>
                </a:ext>
              </a:extLst>
            </a:blip>
            <a:stretch>
              <a:fillRect l="0" t="0" r="-108652" b="0"/>
            </a:stretch>
          </a:blipFill>
        </p:spPr>
      </p:sp>
      <p:grpSp>
        <p:nvGrpSpPr>
          <p:cNvPr name="Group 3" id="3"/>
          <p:cNvGrpSpPr/>
          <p:nvPr/>
        </p:nvGrpSpPr>
        <p:grpSpPr>
          <a:xfrm rot="0">
            <a:off x="4803758" y="2741543"/>
            <a:ext cx="1672293" cy="1848456"/>
            <a:chOff x="0" y="0"/>
            <a:chExt cx="1031032" cy="1139642"/>
          </a:xfrm>
        </p:grpSpPr>
        <p:sp>
          <p:nvSpPr>
            <p:cNvPr name="Freeform 4" id="4"/>
            <p:cNvSpPr/>
            <p:nvPr/>
          </p:nvSpPr>
          <p:spPr>
            <a:xfrm flipH="false" flipV="false" rot="0">
              <a:off x="0" y="0"/>
              <a:ext cx="1031032" cy="1139642"/>
            </a:xfrm>
            <a:custGeom>
              <a:avLst/>
              <a:gdLst/>
              <a:ahLst/>
              <a:cxnLst/>
              <a:rect r="r" b="b" t="t" l="l"/>
              <a:pathLst>
                <a:path h="1139642" w="1031032">
                  <a:moveTo>
                    <a:pt x="515516" y="0"/>
                  </a:moveTo>
                  <a:lnTo>
                    <a:pt x="1031032" y="569821"/>
                  </a:lnTo>
                  <a:lnTo>
                    <a:pt x="515516" y="1139642"/>
                  </a:lnTo>
                  <a:lnTo>
                    <a:pt x="0" y="569821"/>
                  </a:lnTo>
                  <a:lnTo>
                    <a:pt x="515516" y="0"/>
                  </a:lnTo>
                  <a:close/>
                </a:path>
              </a:pathLst>
            </a:custGeom>
            <a:solidFill>
              <a:srgbClr val="FFC966"/>
            </a:solidFill>
          </p:spPr>
        </p:sp>
        <p:sp>
          <p:nvSpPr>
            <p:cNvPr name="TextBox 5" id="5"/>
            <p:cNvSpPr txBox="true"/>
            <p:nvPr/>
          </p:nvSpPr>
          <p:spPr>
            <a:xfrm>
              <a:off x="177209" y="119676"/>
              <a:ext cx="676614" cy="824090"/>
            </a:xfrm>
            <a:prstGeom prst="rect">
              <a:avLst/>
            </a:prstGeom>
          </p:spPr>
          <p:txBody>
            <a:bodyPr anchor="ctr" rtlCol="false" tIns="50800" lIns="50800" bIns="50800" rIns="50800"/>
            <a:lstStyle/>
            <a:p>
              <a:pPr algn="ctr">
                <a:lnSpc>
                  <a:spcPts val="5559"/>
                </a:lnSpc>
              </a:pPr>
              <a:r>
                <a:rPr lang="en-US" sz="3999">
                  <a:solidFill>
                    <a:srgbClr val="FFFFFF"/>
                  </a:solidFill>
                  <a:latin typeface="Montserrat Classic"/>
                </a:rPr>
                <a:t>01</a:t>
              </a:r>
            </a:p>
          </p:txBody>
        </p:sp>
      </p:grpSp>
      <p:sp>
        <p:nvSpPr>
          <p:cNvPr name="TextBox 6" id="6"/>
          <p:cNvSpPr txBox="true"/>
          <p:nvPr/>
        </p:nvSpPr>
        <p:spPr>
          <a:xfrm rot="0">
            <a:off x="4558996" y="8406050"/>
            <a:ext cx="2161818" cy="580390"/>
          </a:xfrm>
          <a:prstGeom prst="rect">
            <a:avLst/>
          </a:prstGeom>
        </p:spPr>
        <p:txBody>
          <a:bodyPr anchor="t" rtlCol="false" tIns="0" lIns="0" bIns="0" rIns="0">
            <a:spAutoFit/>
          </a:bodyPr>
          <a:lstStyle/>
          <a:p>
            <a:pPr algn="ctr">
              <a:lnSpc>
                <a:spcPts val="4759"/>
              </a:lnSpc>
            </a:pPr>
            <a:r>
              <a:rPr lang="en-US" sz="3399">
                <a:solidFill>
                  <a:srgbClr val="101010"/>
                </a:solidFill>
                <a:latin typeface="Noto Serif Display Bold"/>
              </a:rPr>
              <a:t>Functions</a:t>
            </a:r>
          </a:p>
        </p:txBody>
      </p:sp>
      <p:grpSp>
        <p:nvGrpSpPr>
          <p:cNvPr name="Group 7" id="7"/>
          <p:cNvGrpSpPr/>
          <p:nvPr/>
        </p:nvGrpSpPr>
        <p:grpSpPr>
          <a:xfrm rot="0">
            <a:off x="11201323" y="2741543"/>
            <a:ext cx="1672293" cy="1848456"/>
            <a:chOff x="0" y="0"/>
            <a:chExt cx="1031032" cy="1139642"/>
          </a:xfrm>
        </p:grpSpPr>
        <p:sp>
          <p:nvSpPr>
            <p:cNvPr name="Freeform 8" id="8"/>
            <p:cNvSpPr/>
            <p:nvPr/>
          </p:nvSpPr>
          <p:spPr>
            <a:xfrm flipH="false" flipV="false" rot="0">
              <a:off x="0" y="0"/>
              <a:ext cx="1031032" cy="1139642"/>
            </a:xfrm>
            <a:custGeom>
              <a:avLst/>
              <a:gdLst/>
              <a:ahLst/>
              <a:cxnLst/>
              <a:rect r="r" b="b" t="t" l="l"/>
              <a:pathLst>
                <a:path h="1139642" w="1031032">
                  <a:moveTo>
                    <a:pt x="515516" y="0"/>
                  </a:moveTo>
                  <a:lnTo>
                    <a:pt x="1031032" y="569821"/>
                  </a:lnTo>
                  <a:lnTo>
                    <a:pt x="515516" y="1139642"/>
                  </a:lnTo>
                  <a:lnTo>
                    <a:pt x="0" y="569821"/>
                  </a:lnTo>
                  <a:lnTo>
                    <a:pt x="515516" y="0"/>
                  </a:lnTo>
                  <a:close/>
                </a:path>
              </a:pathLst>
            </a:custGeom>
            <a:solidFill>
              <a:srgbClr val="FFC966"/>
            </a:solidFill>
          </p:spPr>
        </p:sp>
        <p:sp>
          <p:nvSpPr>
            <p:cNvPr name="TextBox 9" id="9"/>
            <p:cNvSpPr txBox="true"/>
            <p:nvPr/>
          </p:nvSpPr>
          <p:spPr>
            <a:xfrm>
              <a:off x="177209" y="119676"/>
              <a:ext cx="676614" cy="824090"/>
            </a:xfrm>
            <a:prstGeom prst="rect">
              <a:avLst/>
            </a:prstGeom>
          </p:spPr>
          <p:txBody>
            <a:bodyPr anchor="ctr" rtlCol="false" tIns="50800" lIns="50800" bIns="50800" rIns="50800"/>
            <a:lstStyle/>
            <a:p>
              <a:pPr algn="ctr">
                <a:lnSpc>
                  <a:spcPts val="5559"/>
                </a:lnSpc>
              </a:pPr>
              <a:r>
                <a:rPr lang="en-US" sz="3999">
                  <a:solidFill>
                    <a:srgbClr val="FFFFFF"/>
                  </a:solidFill>
                  <a:latin typeface="Montserrat Classic"/>
                </a:rPr>
                <a:t>02</a:t>
              </a:r>
            </a:p>
          </p:txBody>
        </p:sp>
      </p:grpSp>
      <p:grpSp>
        <p:nvGrpSpPr>
          <p:cNvPr name="Group 10" id="10"/>
          <p:cNvGrpSpPr/>
          <p:nvPr/>
        </p:nvGrpSpPr>
        <p:grpSpPr>
          <a:xfrm rot="0">
            <a:off x="4803758" y="6624269"/>
            <a:ext cx="1672293" cy="1848456"/>
            <a:chOff x="0" y="0"/>
            <a:chExt cx="1031032" cy="1139642"/>
          </a:xfrm>
        </p:grpSpPr>
        <p:sp>
          <p:nvSpPr>
            <p:cNvPr name="Freeform 11" id="11"/>
            <p:cNvSpPr/>
            <p:nvPr/>
          </p:nvSpPr>
          <p:spPr>
            <a:xfrm flipH="false" flipV="false" rot="0">
              <a:off x="0" y="0"/>
              <a:ext cx="1031032" cy="1139642"/>
            </a:xfrm>
            <a:custGeom>
              <a:avLst/>
              <a:gdLst/>
              <a:ahLst/>
              <a:cxnLst/>
              <a:rect r="r" b="b" t="t" l="l"/>
              <a:pathLst>
                <a:path h="1139642" w="1031032">
                  <a:moveTo>
                    <a:pt x="515516" y="0"/>
                  </a:moveTo>
                  <a:lnTo>
                    <a:pt x="1031032" y="569821"/>
                  </a:lnTo>
                  <a:lnTo>
                    <a:pt x="515516" y="1139642"/>
                  </a:lnTo>
                  <a:lnTo>
                    <a:pt x="0" y="569821"/>
                  </a:lnTo>
                  <a:lnTo>
                    <a:pt x="515516" y="0"/>
                  </a:lnTo>
                  <a:close/>
                </a:path>
              </a:pathLst>
            </a:custGeom>
            <a:solidFill>
              <a:srgbClr val="FFC966"/>
            </a:solidFill>
          </p:spPr>
        </p:sp>
        <p:sp>
          <p:nvSpPr>
            <p:cNvPr name="TextBox 12" id="12"/>
            <p:cNvSpPr txBox="true"/>
            <p:nvPr/>
          </p:nvSpPr>
          <p:spPr>
            <a:xfrm>
              <a:off x="177209" y="119676"/>
              <a:ext cx="676614" cy="824090"/>
            </a:xfrm>
            <a:prstGeom prst="rect">
              <a:avLst/>
            </a:prstGeom>
          </p:spPr>
          <p:txBody>
            <a:bodyPr anchor="ctr" rtlCol="false" tIns="50800" lIns="50800" bIns="50800" rIns="50800"/>
            <a:lstStyle/>
            <a:p>
              <a:pPr algn="ctr">
                <a:lnSpc>
                  <a:spcPts val="5559"/>
                </a:lnSpc>
              </a:pPr>
              <a:r>
                <a:rPr lang="en-US" sz="3999">
                  <a:solidFill>
                    <a:srgbClr val="FFFFFF"/>
                  </a:solidFill>
                  <a:latin typeface="Montserrat Classic"/>
                </a:rPr>
                <a:t>03</a:t>
              </a:r>
            </a:p>
          </p:txBody>
        </p:sp>
      </p:grpSp>
      <p:grpSp>
        <p:nvGrpSpPr>
          <p:cNvPr name="Group 13" id="13"/>
          <p:cNvGrpSpPr/>
          <p:nvPr/>
        </p:nvGrpSpPr>
        <p:grpSpPr>
          <a:xfrm rot="0">
            <a:off x="11201323" y="6624269"/>
            <a:ext cx="1672293" cy="1848456"/>
            <a:chOff x="0" y="0"/>
            <a:chExt cx="1031032" cy="1139642"/>
          </a:xfrm>
        </p:grpSpPr>
        <p:sp>
          <p:nvSpPr>
            <p:cNvPr name="Freeform 14" id="14"/>
            <p:cNvSpPr/>
            <p:nvPr/>
          </p:nvSpPr>
          <p:spPr>
            <a:xfrm flipH="false" flipV="false" rot="0">
              <a:off x="0" y="0"/>
              <a:ext cx="1031032" cy="1139642"/>
            </a:xfrm>
            <a:custGeom>
              <a:avLst/>
              <a:gdLst/>
              <a:ahLst/>
              <a:cxnLst/>
              <a:rect r="r" b="b" t="t" l="l"/>
              <a:pathLst>
                <a:path h="1139642" w="1031032">
                  <a:moveTo>
                    <a:pt x="515516" y="0"/>
                  </a:moveTo>
                  <a:lnTo>
                    <a:pt x="1031032" y="569821"/>
                  </a:lnTo>
                  <a:lnTo>
                    <a:pt x="515516" y="1139642"/>
                  </a:lnTo>
                  <a:lnTo>
                    <a:pt x="0" y="569821"/>
                  </a:lnTo>
                  <a:lnTo>
                    <a:pt x="515516" y="0"/>
                  </a:lnTo>
                  <a:close/>
                </a:path>
              </a:pathLst>
            </a:custGeom>
            <a:solidFill>
              <a:srgbClr val="FFC966"/>
            </a:solidFill>
          </p:spPr>
        </p:sp>
        <p:sp>
          <p:nvSpPr>
            <p:cNvPr name="TextBox 15" id="15"/>
            <p:cNvSpPr txBox="true"/>
            <p:nvPr/>
          </p:nvSpPr>
          <p:spPr>
            <a:xfrm>
              <a:off x="177209" y="119676"/>
              <a:ext cx="676614" cy="824090"/>
            </a:xfrm>
            <a:prstGeom prst="rect">
              <a:avLst/>
            </a:prstGeom>
          </p:spPr>
          <p:txBody>
            <a:bodyPr anchor="ctr" rtlCol="false" tIns="50800" lIns="50800" bIns="50800" rIns="50800"/>
            <a:lstStyle/>
            <a:p>
              <a:pPr algn="ctr">
                <a:lnSpc>
                  <a:spcPts val="5559"/>
                </a:lnSpc>
              </a:pPr>
              <a:r>
                <a:rPr lang="en-US" sz="3999">
                  <a:solidFill>
                    <a:srgbClr val="FFFFFF"/>
                  </a:solidFill>
                  <a:latin typeface="Montserrat Classic"/>
                </a:rPr>
                <a:t>04</a:t>
              </a:r>
            </a:p>
          </p:txBody>
        </p:sp>
      </p:grpSp>
      <p:grpSp>
        <p:nvGrpSpPr>
          <p:cNvPr name="Group 16" id="16"/>
          <p:cNvGrpSpPr/>
          <p:nvPr/>
        </p:nvGrpSpPr>
        <p:grpSpPr>
          <a:xfrm rot="0">
            <a:off x="-1205508" y="-257175"/>
            <a:ext cx="2498049" cy="11191261"/>
            <a:chOff x="0" y="0"/>
            <a:chExt cx="635000" cy="2844800"/>
          </a:xfrm>
        </p:grpSpPr>
        <p:sp>
          <p:nvSpPr>
            <p:cNvPr name="Freeform 17" id="17"/>
            <p:cNvSpPr/>
            <p:nvPr/>
          </p:nvSpPr>
          <p:spPr>
            <a:xfrm flipH="false" flipV="false" rot="0">
              <a:off x="0" y="0"/>
              <a:ext cx="635000" cy="2844800"/>
            </a:xfrm>
            <a:custGeom>
              <a:avLst/>
              <a:gdLst/>
              <a:ahLst/>
              <a:cxnLst/>
              <a:rect r="r" b="b" t="t" l="l"/>
              <a:pathLst>
                <a:path h="2844800" w="635000">
                  <a:moveTo>
                    <a:pt x="635000" y="0"/>
                  </a:moveTo>
                  <a:lnTo>
                    <a:pt x="635000" y="2730500"/>
                  </a:lnTo>
                  <a:lnTo>
                    <a:pt x="317500" y="2844800"/>
                  </a:lnTo>
                  <a:lnTo>
                    <a:pt x="0" y="2730500"/>
                  </a:lnTo>
                  <a:lnTo>
                    <a:pt x="0" y="0"/>
                  </a:lnTo>
                  <a:lnTo>
                    <a:pt x="635000" y="0"/>
                  </a:lnTo>
                  <a:close/>
                </a:path>
              </a:pathLst>
            </a:custGeom>
            <a:solidFill>
              <a:srgbClr val="FFC966"/>
            </a:solidFill>
          </p:spPr>
        </p:sp>
        <p:sp>
          <p:nvSpPr>
            <p:cNvPr name="TextBox 18" id="18"/>
            <p:cNvSpPr txBox="true"/>
            <p:nvPr/>
          </p:nvSpPr>
          <p:spPr>
            <a:xfrm>
              <a:off x="0" y="-38100"/>
              <a:ext cx="635000" cy="2768600"/>
            </a:xfrm>
            <a:prstGeom prst="rect">
              <a:avLst/>
            </a:prstGeom>
          </p:spPr>
          <p:txBody>
            <a:bodyPr anchor="ctr" rtlCol="false" tIns="50800" lIns="50800" bIns="50800" rIns="50800"/>
            <a:lstStyle/>
            <a:p>
              <a:pPr algn="ctr">
                <a:lnSpc>
                  <a:spcPts val="2994"/>
                </a:lnSpc>
              </a:pPr>
            </a:p>
          </p:txBody>
        </p:sp>
      </p:grpSp>
      <p:grpSp>
        <p:nvGrpSpPr>
          <p:cNvPr name="Group 19" id="19"/>
          <p:cNvGrpSpPr/>
          <p:nvPr/>
        </p:nvGrpSpPr>
        <p:grpSpPr>
          <a:xfrm rot="0">
            <a:off x="16162431" y="9258300"/>
            <a:ext cx="3086100" cy="1675786"/>
            <a:chOff x="0" y="0"/>
            <a:chExt cx="812800" cy="441359"/>
          </a:xfrm>
        </p:grpSpPr>
        <p:sp>
          <p:nvSpPr>
            <p:cNvPr name="Freeform 20" id="20"/>
            <p:cNvSpPr/>
            <p:nvPr/>
          </p:nvSpPr>
          <p:spPr>
            <a:xfrm flipH="false" flipV="false" rot="0">
              <a:off x="0" y="0"/>
              <a:ext cx="812800" cy="441359"/>
            </a:xfrm>
            <a:custGeom>
              <a:avLst/>
              <a:gdLst/>
              <a:ahLst/>
              <a:cxnLst/>
              <a:rect r="r" b="b" t="t" l="l"/>
              <a:pathLst>
                <a:path h="441359" w="812800">
                  <a:moveTo>
                    <a:pt x="609600" y="0"/>
                  </a:moveTo>
                  <a:cubicBezTo>
                    <a:pt x="721824" y="0"/>
                    <a:pt x="812800" y="98802"/>
                    <a:pt x="812800" y="220680"/>
                  </a:cubicBezTo>
                  <a:cubicBezTo>
                    <a:pt x="812800" y="342558"/>
                    <a:pt x="721824" y="441359"/>
                    <a:pt x="609600" y="441359"/>
                  </a:cubicBezTo>
                  <a:lnTo>
                    <a:pt x="203200" y="441359"/>
                  </a:lnTo>
                  <a:cubicBezTo>
                    <a:pt x="90976" y="441359"/>
                    <a:pt x="0" y="342558"/>
                    <a:pt x="0" y="220680"/>
                  </a:cubicBezTo>
                  <a:cubicBezTo>
                    <a:pt x="0" y="98802"/>
                    <a:pt x="90976" y="0"/>
                    <a:pt x="203200" y="0"/>
                  </a:cubicBezTo>
                  <a:close/>
                </a:path>
              </a:pathLst>
            </a:custGeom>
            <a:solidFill>
              <a:srgbClr val="FFC966"/>
            </a:solidFill>
          </p:spPr>
        </p:sp>
        <p:sp>
          <p:nvSpPr>
            <p:cNvPr name="TextBox 21" id="21"/>
            <p:cNvSpPr txBox="true"/>
            <p:nvPr/>
          </p:nvSpPr>
          <p:spPr>
            <a:xfrm>
              <a:off x="0" y="-38100"/>
              <a:ext cx="812800" cy="479459"/>
            </a:xfrm>
            <a:prstGeom prst="rect">
              <a:avLst/>
            </a:prstGeom>
          </p:spPr>
          <p:txBody>
            <a:bodyPr anchor="ctr" rtlCol="false" tIns="50800" lIns="50800" bIns="50800" rIns="50800"/>
            <a:lstStyle/>
            <a:p>
              <a:pPr algn="ctr">
                <a:lnSpc>
                  <a:spcPts val="2994"/>
                </a:lnSpc>
              </a:pPr>
            </a:p>
          </p:txBody>
        </p:sp>
      </p:grpSp>
      <p:sp>
        <p:nvSpPr>
          <p:cNvPr name="TextBox 22" id="22"/>
          <p:cNvSpPr txBox="true"/>
          <p:nvPr/>
        </p:nvSpPr>
        <p:spPr>
          <a:xfrm rot="0">
            <a:off x="3671325" y="4576618"/>
            <a:ext cx="3937159" cy="580390"/>
          </a:xfrm>
          <a:prstGeom prst="rect">
            <a:avLst/>
          </a:prstGeom>
        </p:spPr>
        <p:txBody>
          <a:bodyPr anchor="t" rtlCol="false" tIns="0" lIns="0" bIns="0" rIns="0">
            <a:spAutoFit/>
          </a:bodyPr>
          <a:lstStyle/>
          <a:p>
            <a:pPr algn="ctr">
              <a:lnSpc>
                <a:spcPts val="4759"/>
              </a:lnSpc>
            </a:pPr>
            <a:r>
              <a:rPr lang="en-US" sz="3399">
                <a:solidFill>
                  <a:srgbClr val="101010"/>
                </a:solidFill>
                <a:latin typeface="Noto Serif Display Bold"/>
              </a:rPr>
              <a:t>Product Overview</a:t>
            </a:r>
          </a:p>
        </p:txBody>
      </p:sp>
      <p:sp>
        <p:nvSpPr>
          <p:cNvPr name="TextBox 23" id="23"/>
          <p:cNvSpPr txBox="true"/>
          <p:nvPr/>
        </p:nvSpPr>
        <p:spPr>
          <a:xfrm rot="0">
            <a:off x="11323094" y="4576618"/>
            <a:ext cx="1428750" cy="580390"/>
          </a:xfrm>
          <a:prstGeom prst="rect">
            <a:avLst/>
          </a:prstGeom>
        </p:spPr>
        <p:txBody>
          <a:bodyPr anchor="t" rtlCol="false" tIns="0" lIns="0" bIns="0" rIns="0">
            <a:spAutoFit/>
          </a:bodyPr>
          <a:lstStyle/>
          <a:p>
            <a:pPr algn="ctr">
              <a:lnSpc>
                <a:spcPts val="4759"/>
              </a:lnSpc>
            </a:pPr>
            <a:r>
              <a:rPr lang="en-US" sz="3399">
                <a:solidFill>
                  <a:srgbClr val="101010"/>
                </a:solidFill>
                <a:latin typeface="Noto Serif Display Bold"/>
              </a:rPr>
              <a:t>Actors</a:t>
            </a:r>
          </a:p>
        </p:txBody>
      </p:sp>
      <p:sp>
        <p:nvSpPr>
          <p:cNvPr name="TextBox 24" id="24"/>
          <p:cNvSpPr txBox="true"/>
          <p:nvPr/>
        </p:nvSpPr>
        <p:spPr>
          <a:xfrm rot="0">
            <a:off x="10906911" y="8406050"/>
            <a:ext cx="2261116" cy="580390"/>
          </a:xfrm>
          <a:prstGeom prst="rect">
            <a:avLst/>
          </a:prstGeom>
        </p:spPr>
        <p:txBody>
          <a:bodyPr anchor="t" rtlCol="false" tIns="0" lIns="0" bIns="0" rIns="0">
            <a:spAutoFit/>
          </a:bodyPr>
          <a:lstStyle/>
          <a:p>
            <a:pPr algn="ctr">
              <a:lnSpc>
                <a:spcPts val="4759"/>
              </a:lnSpc>
            </a:pPr>
            <a:r>
              <a:rPr lang="en-US" sz="3399">
                <a:solidFill>
                  <a:srgbClr val="101010"/>
                </a:solidFill>
                <a:latin typeface="Noto Serif Display Bold"/>
              </a:rPr>
              <a:t>Main Flow</a:t>
            </a:r>
          </a:p>
        </p:txBody>
      </p:sp>
      <p:sp>
        <p:nvSpPr>
          <p:cNvPr name="TextBox 25" id="25"/>
          <p:cNvSpPr txBox="true"/>
          <p:nvPr/>
        </p:nvSpPr>
        <p:spPr>
          <a:xfrm rot="0">
            <a:off x="6720813" y="923925"/>
            <a:ext cx="4205883" cy="90424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DejaVu Serif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5106211" y="7313122"/>
            <a:ext cx="3181789" cy="3125067"/>
          </a:xfrm>
          <a:custGeom>
            <a:avLst/>
            <a:gdLst/>
            <a:ahLst/>
            <a:cxnLst/>
            <a:rect r="r" b="b" t="t" l="l"/>
            <a:pathLst>
              <a:path h="3125067" w="3181789">
                <a:moveTo>
                  <a:pt x="0" y="0"/>
                </a:moveTo>
                <a:lnTo>
                  <a:pt x="3181789" y="0"/>
                </a:lnTo>
                <a:lnTo>
                  <a:pt x="3181789" y="3125067"/>
                </a:lnTo>
                <a:lnTo>
                  <a:pt x="0" y="3125067"/>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3" id="3"/>
          <p:cNvSpPr txBox="true"/>
          <p:nvPr/>
        </p:nvSpPr>
        <p:spPr>
          <a:xfrm rot="0">
            <a:off x="2093086" y="3566065"/>
            <a:ext cx="14101828" cy="3077985"/>
          </a:xfrm>
          <a:prstGeom prst="rect">
            <a:avLst/>
          </a:prstGeom>
        </p:spPr>
        <p:txBody>
          <a:bodyPr anchor="t" rtlCol="false" tIns="0" lIns="0" bIns="0" rIns="0">
            <a:spAutoFit/>
          </a:bodyPr>
          <a:lstStyle/>
          <a:p>
            <a:pPr algn="ctr">
              <a:lnSpc>
                <a:spcPts val="4122"/>
              </a:lnSpc>
              <a:spcBef>
                <a:spcPct val="0"/>
              </a:spcBef>
            </a:pPr>
            <a:r>
              <a:rPr lang="en-US" sz="2944">
                <a:solidFill>
                  <a:srgbClr val="101010"/>
                </a:solidFill>
                <a:latin typeface="Montserrat Classic"/>
              </a:rPr>
              <a:t>The Kid's Toy Store project aims to improve the online shopping experience for kid's toy and educational materials. This platform offers a variety of products that help enhance children's thinking and creative development. Integrating new technology helps create an easy-to-use interface, conveniently connecting customers with educational products and resources.</a:t>
            </a:r>
          </a:p>
        </p:txBody>
      </p:sp>
      <p:grpSp>
        <p:nvGrpSpPr>
          <p:cNvPr name="Group 4" id="4"/>
          <p:cNvGrpSpPr/>
          <p:nvPr/>
        </p:nvGrpSpPr>
        <p:grpSpPr>
          <a:xfrm rot="0">
            <a:off x="-1358740" y="-1747682"/>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96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grpSp>
        <p:nvGrpSpPr>
          <p:cNvPr name="Group 7" id="7"/>
          <p:cNvGrpSpPr/>
          <p:nvPr/>
        </p:nvGrpSpPr>
        <p:grpSpPr>
          <a:xfrm rot="0">
            <a:off x="16961941" y="-777783"/>
            <a:ext cx="2652117" cy="3086100"/>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C966"/>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994"/>
                </a:lnSpc>
              </a:pPr>
            </a:p>
          </p:txBody>
        </p:sp>
      </p:grpSp>
      <p:grpSp>
        <p:nvGrpSpPr>
          <p:cNvPr name="Group 10" id="10"/>
          <p:cNvGrpSpPr/>
          <p:nvPr/>
        </p:nvGrpSpPr>
        <p:grpSpPr>
          <a:xfrm rot="0">
            <a:off x="4260424" y="1051842"/>
            <a:ext cx="8749509" cy="1543050"/>
            <a:chOff x="0" y="0"/>
            <a:chExt cx="2304397" cy="406400"/>
          </a:xfrm>
        </p:grpSpPr>
        <p:sp>
          <p:nvSpPr>
            <p:cNvPr name="Freeform 11" id="11"/>
            <p:cNvSpPr/>
            <p:nvPr/>
          </p:nvSpPr>
          <p:spPr>
            <a:xfrm flipH="false" flipV="false" rot="0">
              <a:off x="0" y="0"/>
              <a:ext cx="2304397" cy="406400"/>
            </a:xfrm>
            <a:custGeom>
              <a:avLst/>
              <a:gdLst/>
              <a:ahLst/>
              <a:cxnLst/>
              <a:rect r="r" b="b" t="t" l="l"/>
              <a:pathLst>
                <a:path h="406400" w="2304397">
                  <a:moveTo>
                    <a:pt x="2304397" y="0"/>
                  </a:moveTo>
                  <a:lnTo>
                    <a:pt x="0" y="0"/>
                  </a:lnTo>
                  <a:lnTo>
                    <a:pt x="101600" y="203200"/>
                  </a:lnTo>
                  <a:lnTo>
                    <a:pt x="0" y="406400"/>
                  </a:lnTo>
                  <a:lnTo>
                    <a:pt x="2304397" y="406400"/>
                  </a:lnTo>
                  <a:lnTo>
                    <a:pt x="2202797" y="203200"/>
                  </a:lnTo>
                  <a:lnTo>
                    <a:pt x="2304397" y="0"/>
                  </a:lnTo>
                  <a:close/>
                </a:path>
              </a:pathLst>
            </a:custGeom>
            <a:solidFill>
              <a:srgbClr val="FFC966"/>
            </a:solidFill>
          </p:spPr>
        </p:sp>
        <p:sp>
          <p:nvSpPr>
            <p:cNvPr name="TextBox 12" id="12"/>
            <p:cNvSpPr txBox="true"/>
            <p:nvPr/>
          </p:nvSpPr>
          <p:spPr>
            <a:xfrm>
              <a:off x="88900" y="-38100"/>
              <a:ext cx="2126597" cy="444500"/>
            </a:xfrm>
            <a:prstGeom prst="rect">
              <a:avLst/>
            </a:prstGeom>
          </p:spPr>
          <p:txBody>
            <a:bodyPr anchor="ctr" rtlCol="false" tIns="50800" lIns="50800" bIns="50800" rIns="50800"/>
            <a:lstStyle/>
            <a:p>
              <a:pPr algn="ctr">
                <a:lnSpc>
                  <a:spcPts val="2994"/>
                </a:lnSpc>
              </a:pPr>
            </a:p>
          </p:txBody>
        </p:sp>
      </p:grpSp>
      <p:sp>
        <p:nvSpPr>
          <p:cNvPr name="TextBox 13" id="13"/>
          <p:cNvSpPr txBox="true"/>
          <p:nvPr/>
        </p:nvSpPr>
        <p:spPr>
          <a:xfrm rot="0">
            <a:off x="5086350" y="1386043"/>
            <a:ext cx="8115300" cy="922274"/>
          </a:xfrm>
          <a:prstGeom prst="rect">
            <a:avLst/>
          </a:prstGeom>
        </p:spPr>
        <p:txBody>
          <a:bodyPr anchor="t" rtlCol="false" tIns="0" lIns="0" bIns="0" rIns="0">
            <a:spAutoFit/>
          </a:bodyPr>
          <a:lstStyle/>
          <a:p>
            <a:pPr>
              <a:lnSpc>
                <a:spcPts val="7167"/>
              </a:lnSpc>
            </a:pPr>
            <a:r>
              <a:rPr lang="en-US" sz="6399">
                <a:solidFill>
                  <a:srgbClr val="101010"/>
                </a:solidFill>
                <a:latin typeface="Canva Sans Medium"/>
              </a:rPr>
              <a:t>Product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997088" y="20604"/>
            <a:ext cx="2311516" cy="2270308"/>
          </a:xfrm>
          <a:custGeom>
            <a:avLst/>
            <a:gdLst/>
            <a:ahLst/>
            <a:cxnLst/>
            <a:rect r="r" b="b" t="t" l="l"/>
            <a:pathLst>
              <a:path h="2270308" w="2311516">
                <a:moveTo>
                  <a:pt x="0" y="0"/>
                </a:moveTo>
                <a:lnTo>
                  <a:pt x="2311516" y="0"/>
                </a:lnTo>
                <a:lnTo>
                  <a:pt x="2311516" y="2270308"/>
                </a:lnTo>
                <a:lnTo>
                  <a:pt x="0" y="22703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grpSp>
        <p:nvGrpSpPr>
          <p:cNvPr name="Group 3" id="3"/>
          <p:cNvGrpSpPr/>
          <p:nvPr/>
        </p:nvGrpSpPr>
        <p:grpSpPr>
          <a:xfrm rot="0">
            <a:off x="6915147" y="257175"/>
            <a:ext cx="3617045" cy="1543050"/>
            <a:chOff x="0" y="0"/>
            <a:chExt cx="952637" cy="406400"/>
          </a:xfrm>
        </p:grpSpPr>
        <p:sp>
          <p:nvSpPr>
            <p:cNvPr name="Freeform 4" id="4"/>
            <p:cNvSpPr/>
            <p:nvPr/>
          </p:nvSpPr>
          <p:spPr>
            <a:xfrm flipH="false" flipV="false" rot="0">
              <a:off x="0" y="0"/>
              <a:ext cx="952637" cy="406400"/>
            </a:xfrm>
            <a:custGeom>
              <a:avLst/>
              <a:gdLst/>
              <a:ahLst/>
              <a:cxnLst/>
              <a:rect r="r" b="b" t="t" l="l"/>
              <a:pathLst>
                <a:path h="406400" w="952637">
                  <a:moveTo>
                    <a:pt x="952637" y="0"/>
                  </a:moveTo>
                  <a:lnTo>
                    <a:pt x="0" y="0"/>
                  </a:lnTo>
                  <a:lnTo>
                    <a:pt x="101600" y="203200"/>
                  </a:lnTo>
                  <a:lnTo>
                    <a:pt x="0" y="406400"/>
                  </a:lnTo>
                  <a:lnTo>
                    <a:pt x="952637" y="406400"/>
                  </a:lnTo>
                  <a:lnTo>
                    <a:pt x="851037" y="203200"/>
                  </a:lnTo>
                  <a:lnTo>
                    <a:pt x="952637" y="0"/>
                  </a:lnTo>
                  <a:close/>
                </a:path>
              </a:pathLst>
            </a:custGeom>
            <a:solidFill>
              <a:srgbClr val="FFC966"/>
            </a:solidFill>
          </p:spPr>
        </p:sp>
        <p:sp>
          <p:nvSpPr>
            <p:cNvPr name="TextBox 5" id="5"/>
            <p:cNvSpPr txBox="true"/>
            <p:nvPr/>
          </p:nvSpPr>
          <p:spPr>
            <a:xfrm>
              <a:off x="88900" y="-38100"/>
              <a:ext cx="774837" cy="444500"/>
            </a:xfrm>
            <a:prstGeom prst="rect">
              <a:avLst/>
            </a:prstGeom>
          </p:spPr>
          <p:txBody>
            <a:bodyPr anchor="ctr" rtlCol="false" tIns="50800" lIns="50800" bIns="50800" rIns="50800"/>
            <a:lstStyle/>
            <a:p>
              <a:pPr algn="ctr">
                <a:lnSpc>
                  <a:spcPts val="2994"/>
                </a:lnSpc>
              </a:pPr>
            </a:p>
          </p:txBody>
        </p:sp>
      </p:grpSp>
      <p:graphicFrame>
        <p:nvGraphicFramePr>
          <p:cNvPr name="Table 6" id="6"/>
          <p:cNvGraphicFramePr>
            <a:graphicFrameLocks noGrp="true"/>
          </p:cNvGraphicFramePr>
          <p:nvPr/>
        </p:nvGraphicFramePr>
        <p:xfrm>
          <a:off x="1576225" y="2164876"/>
          <a:ext cx="15135549" cy="6920228"/>
        </p:xfrm>
        <a:graphic>
          <a:graphicData uri="http://schemas.openxmlformats.org/drawingml/2006/table">
            <a:tbl>
              <a:tblPr/>
              <a:tblGrid>
                <a:gridCol w="1595928"/>
                <a:gridCol w="2377269"/>
                <a:gridCol w="11162352"/>
              </a:tblGrid>
              <a:tr h="821717">
                <a:tc>
                  <a:txBody>
                    <a:bodyPr anchor="t" rtlCol="false"/>
                    <a:lstStyle/>
                    <a:p>
                      <a:pPr algn="ctr">
                        <a:lnSpc>
                          <a:spcPts val="2099"/>
                        </a:lnSpc>
                        <a:defRPr/>
                      </a:pPr>
                      <a:r>
                        <a:rPr lang="en-US" sz="1499">
                          <a:solidFill>
                            <a:srgbClr val="000000"/>
                          </a:solidFill>
                          <a:latin typeface="Montserrat Classic Bold"/>
                        </a:rPr>
                        <a:t>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Montserrat Classic Bold"/>
                        </a:rPr>
                        <a:t>Actor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Montserrat Classic Bold"/>
                        </a:rPr>
                        <a:t>Description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71223">
                <a:tc>
                  <a:txBody>
                    <a:bodyPr anchor="t" rtlCol="false"/>
                    <a:lstStyle/>
                    <a:p>
                      <a:pPr algn="ctr">
                        <a:lnSpc>
                          <a:spcPts val="3499"/>
                        </a:lnSpc>
                        <a:defRPr/>
                      </a:pPr>
                      <a:r>
                        <a:rPr lang="en-US" sz="2499">
                          <a:solidFill>
                            <a:srgbClr val="000000"/>
                          </a:solidFill>
                          <a:latin typeface="Montserrat Classic"/>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Montserrat Classic Bold"/>
                        </a:rPr>
                        <a:t>Administrator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Montserrat Classic"/>
                        </a:rPr>
                        <a:t>Administrator will be responsible for managing the account list and customer information on the website.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14996">
                <a:tc>
                  <a:txBody>
                    <a:bodyPr anchor="t" rtlCol="false"/>
                    <a:lstStyle/>
                    <a:p>
                      <a:pPr algn="ctr">
                        <a:lnSpc>
                          <a:spcPts val="3499"/>
                        </a:lnSpc>
                        <a:defRPr/>
                      </a:pPr>
                      <a:r>
                        <a:rPr lang="en-US" sz="2499">
                          <a:solidFill>
                            <a:srgbClr val="000000"/>
                          </a:solidFill>
                          <a:latin typeface="Montserrat Classic"/>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Montserrat Classic Bold"/>
                        </a:rPr>
                        <a:t>Staff</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Montserrat Classic"/>
                        </a:rPr>
                        <a:t>Staff</a:t>
                      </a:r>
                      <a:r>
                        <a:rPr lang="en-US" sz="1799">
                          <a:solidFill>
                            <a:srgbClr val="000000"/>
                          </a:solidFill>
                          <a:latin typeface="Montserrat Classic"/>
                        </a:rPr>
                        <a:t> will operate and manage the daily operations of the website. Key tasks include product management such as updating products and adding categories, tracking performance ensuring the growth and success of the website selling children's toys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19513">
                <a:tc>
                  <a:txBody>
                    <a:bodyPr anchor="t" rtlCol="false"/>
                    <a:lstStyle/>
                    <a:p>
                      <a:pPr algn="ctr">
                        <a:lnSpc>
                          <a:spcPts val="3499"/>
                        </a:lnSpc>
                        <a:defRPr/>
                      </a:pPr>
                      <a:r>
                        <a:rPr lang="en-US" sz="2499">
                          <a:solidFill>
                            <a:srgbClr val="000000"/>
                          </a:solidFill>
                          <a:latin typeface="Montserrat Classic"/>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Montserrat Classic Bold"/>
                        </a:rPr>
                        <a:t>Customer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Montserrat Classic"/>
                        </a:rPr>
                        <a:t>Customers will be able to search for products, add to cart, check out, provide product feedback, reviews, and interact with customer service when necessary.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92778">
                <a:tc>
                  <a:txBody>
                    <a:bodyPr anchor="t" rtlCol="false"/>
                    <a:lstStyle/>
                    <a:p>
                      <a:pPr algn="ctr">
                        <a:lnSpc>
                          <a:spcPts val="3499"/>
                        </a:lnSpc>
                        <a:defRPr/>
                      </a:pPr>
                      <a:r>
                        <a:rPr lang="en-US" sz="2499">
                          <a:solidFill>
                            <a:srgbClr val="000000"/>
                          </a:solidFill>
                          <a:latin typeface="Montserrat Classic"/>
                        </a:rPr>
                        <a:t>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Montserrat Classic Bold"/>
                        </a:rPr>
                        <a:t>Guest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Montserrat Classic"/>
                        </a:rPr>
                        <a:t>They will participate in activities on the website such as searching for products, filtering products and buying, selling and paying for the products they need.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7590808" y="490220"/>
            <a:ext cx="2708175" cy="962660"/>
          </a:xfrm>
          <a:prstGeom prst="rect">
            <a:avLst/>
          </a:prstGeom>
        </p:spPr>
        <p:txBody>
          <a:bodyPr anchor="t" rtlCol="false" tIns="0" lIns="0" bIns="0" rIns="0">
            <a:spAutoFit/>
          </a:bodyPr>
          <a:lstStyle/>
          <a:p>
            <a:pPr>
              <a:lnSpc>
                <a:spcPts val="7840"/>
              </a:lnSpc>
            </a:pPr>
            <a:r>
              <a:rPr lang="en-US" sz="5600">
                <a:solidFill>
                  <a:srgbClr val="101010"/>
                </a:solidFill>
                <a:latin typeface="Canva Sans Medium"/>
              </a:rPr>
              <a:t>Actors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187421" y="4523250"/>
            <a:ext cx="1913597" cy="19135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4462804" y="4676339"/>
            <a:ext cx="1362830" cy="1362830"/>
          </a:xfrm>
          <a:custGeom>
            <a:avLst/>
            <a:gdLst/>
            <a:ahLst/>
            <a:cxnLst/>
            <a:rect r="r" b="b" t="t" l="l"/>
            <a:pathLst>
              <a:path h="1362830" w="1362830">
                <a:moveTo>
                  <a:pt x="0" y="0"/>
                </a:moveTo>
                <a:lnTo>
                  <a:pt x="1362830" y="0"/>
                </a:lnTo>
                <a:lnTo>
                  <a:pt x="1362830" y="1362830"/>
                </a:lnTo>
                <a:lnTo>
                  <a:pt x="0" y="1362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488798" y="4551825"/>
            <a:ext cx="1913597" cy="19135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grpSp>
        <p:nvGrpSpPr>
          <p:cNvPr name="Group 9" id="9"/>
          <p:cNvGrpSpPr/>
          <p:nvPr/>
        </p:nvGrpSpPr>
        <p:grpSpPr>
          <a:xfrm rot="0">
            <a:off x="15542996" y="-514350"/>
            <a:ext cx="4723179" cy="11205128"/>
            <a:chOff x="0" y="0"/>
            <a:chExt cx="1243965" cy="2951145"/>
          </a:xfrm>
        </p:grpSpPr>
        <p:sp>
          <p:nvSpPr>
            <p:cNvPr name="Freeform 10" id="10"/>
            <p:cNvSpPr/>
            <p:nvPr/>
          </p:nvSpPr>
          <p:spPr>
            <a:xfrm flipH="false" flipV="false" rot="0">
              <a:off x="0" y="0"/>
              <a:ext cx="1243965" cy="2951145"/>
            </a:xfrm>
            <a:custGeom>
              <a:avLst/>
              <a:gdLst/>
              <a:ahLst/>
              <a:cxnLst/>
              <a:rect r="r" b="b" t="t" l="l"/>
              <a:pathLst>
                <a:path h="2951145" w="1243965">
                  <a:moveTo>
                    <a:pt x="83596" y="0"/>
                  </a:moveTo>
                  <a:lnTo>
                    <a:pt x="1160369" y="0"/>
                  </a:lnTo>
                  <a:cubicBezTo>
                    <a:pt x="1182540" y="0"/>
                    <a:pt x="1203803" y="8807"/>
                    <a:pt x="1219480" y="24485"/>
                  </a:cubicBezTo>
                  <a:cubicBezTo>
                    <a:pt x="1235157" y="40162"/>
                    <a:pt x="1243965" y="61425"/>
                    <a:pt x="1243965" y="83596"/>
                  </a:cubicBezTo>
                  <a:lnTo>
                    <a:pt x="1243965" y="2867549"/>
                  </a:lnTo>
                  <a:cubicBezTo>
                    <a:pt x="1243965" y="2889720"/>
                    <a:pt x="1235157" y="2910983"/>
                    <a:pt x="1219480" y="2926660"/>
                  </a:cubicBezTo>
                  <a:cubicBezTo>
                    <a:pt x="1203803" y="2942337"/>
                    <a:pt x="1182540" y="2951145"/>
                    <a:pt x="1160369" y="2951145"/>
                  </a:cubicBezTo>
                  <a:lnTo>
                    <a:pt x="83596" y="2951145"/>
                  </a:lnTo>
                  <a:cubicBezTo>
                    <a:pt x="61425" y="2951145"/>
                    <a:pt x="40162" y="2942337"/>
                    <a:pt x="24485" y="2926660"/>
                  </a:cubicBezTo>
                  <a:cubicBezTo>
                    <a:pt x="8807" y="2910983"/>
                    <a:pt x="0" y="2889720"/>
                    <a:pt x="0" y="2867549"/>
                  </a:cubicBezTo>
                  <a:lnTo>
                    <a:pt x="0" y="83596"/>
                  </a:lnTo>
                  <a:cubicBezTo>
                    <a:pt x="0" y="61425"/>
                    <a:pt x="8807" y="40162"/>
                    <a:pt x="24485" y="24485"/>
                  </a:cubicBezTo>
                  <a:cubicBezTo>
                    <a:pt x="40162" y="8807"/>
                    <a:pt x="61425" y="0"/>
                    <a:pt x="83596" y="0"/>
                  </a:cubicBezTo>
                  <a:close/>
                </a:path>
              </a:pathLst>
            </a:custGeom>
            <a:solidFill>
              <a:srgbClr val="FFBD59"/>
            </a:solidFill>
          </p:spPr>
        </p:sp>
        <p:sp>
          <p:nvSpPr>
            <p:cNvPr name="TextBox 11" id="11"/>
            <p:cNvSpPr txBox="true"/>
            <p:nvPr/>
          </p:nvSpPr>
          <p:spPr>
            <a:xfrm>
              <a:off x="0" y="-38100"/>
              <a:ext cx="1243965" cy="2989245"/>
            </a:xfrm>
            <a:prstGeom prst="rect">
              <a:avLst/>
            </a:prstGeom>
          </p:spPr>
          <p:txBody>
            <a:bodyPr anchor="ctr" rtlCol="false" tIns="50800" lIns="50800" bIns="50800" rIns="50800"/>
            <a:lstStyle/>
            <a:p>
              <a:pPr algn="ctr">
                <a:lnSpc>
                  <a:spcPts val="2994"/>
                </a:lnSpc>
              </a:pPr>
            </a:p>
          </p:txBody>
        </p:sp>
      </p:grpSp>
      <p:grpSp>
        <p:nvGrpSpPr>
          <p:cNvPr name="Group 12" id="12"/>
          <p:cNvGrpSpPr/>
          <p:nvPr/>
        </p:nvGrpSpPr>
        <p:grpSpPr>
          <a:xfrm rot="0">
            <a:off x="5029919" y="257175"/>
            <a:ext cx="5886919" cy="1543050"/>
            <a:chOff x="0" y="0"/>
            <a:chExt cx="1550464" cy="406400"/>
          </a:xfrm>
        </p:grpSpPr>
        <p:sp>
          <p:nvSpPr>
            <p:cNvPr name="Freeform 13" id="13"/>
            <p:cNvSpPr/>
            <p:nvPr/>
          </p:nvSpPr>
          <p:spPr>
            <a:xfrm flipH="false" flipV="false" rot="0">
              <a:off x="0" y="0"/>
              <a:ext cx="1550464" cy="406400"/>
            </a:xfrm>
            <a:custGeom>
              <a:avLst/>
              <a:gdLst/>
              <a:ahLst/>
              <a:cxnLst/>
              <a:rect r="r" b="b" t="t" l="l"/>
              <a:pathLst>
                <a:path h="406400" w="1550464">
                  <a:moveTo>
                    <a:pt x="1550464" y="0"/>
                  </a:moveTo>
                  <a:lnTo>
                    <a:pt x="0" y="0"/>
                  </a:lnTo>
                  <a:lnTo>
                    <a:pt x="101600" y="203200"/>
                  </a:lnTo>
                  <a:lnTo>
                    <a:pt x="0" y="406400"/>
                  </a:lnTo>
                  <a:lnTo>
                    <a:pt x="1550464" y="406400"/>
                  </a:lnTo>
                  <a:lnTo>
                    <a:pt x="1448864" y="203200"/>
                  </a:lnTo>
                  <a:lnTo>
                    <a:pt x="1550464" y="0"/>
                  </a:lnTo>
                  <a:close/>
                </a:path>
              </a:pathLst>
            </a:custGeom>
            <a:solidFill>
              <a:srgbClr val="FFC966"/>
            </a:solidFill>
          </p:spPr>
        </p:sp>
        <p:sp>
          <p:nvSpPr>
            <p:cNvPr name="TextBox 14" id="14"/>
            <p:cNvSpPr txBox="true"/>
            <p:nvPr/>
          </p:nvSpPr>
          <p:spPr>
            <a:xfrm>
              <a:off x="88900" y="-38100"/>
              <a:ext cx="1372664" cy="444500"/>
            </a:xfrm>
            <a:prstGeom prst="rect">
              <a:avLst/>
            </a:prstGeom>
          </p:spPr>
          <p:txBody>
            <a:bodyPr anchor="ctr" rtlCol="false" tIns="50800" lIns="50800" bIns="50800" rIns="50800"/>
            <a:lstStyle/>
            <a:p>
              <a:pPr algn="ctr">
                <a:lnSpc>
                  <a:spcPts val="2994"/>
                </a:lnSpc>
              </a:pPr>
            </a:p>
          </p:txBody>
        </p:sp>
      </p:grpSp>
      <p:sp>
        <p:nvSpPr>
          <p:cNvPr name="Freeform 15" id="15"/>
          <p:cNvSpPr/>
          <p:nvPr/>
        </p:nvSpPr>
        <p:spPr>
          <a:xfrm flipH="false" flipV="false" rot="0">
            <a:off x="0" y="-51702"/>
            <a:ext cx="2709660" cy="2661354"/>
          </a:xfrm>
          <a:custGeom>
            <a:avLst/>
            <a:gdLst/>
            <a:ahLst/>
            <a:cxnLst/>
            <a:rect r="r" b="b" t="t" l="l"/>
            <a:pathLst>
              <a:path h="2661354" w="2709660">
                <a:moveTo>
                  <a:pt x="0" y="0"/>
                </a:moveTo>
                <a:lnTo>
                  <a:pt x="2709660" y="0"/>
                </a:lnTo>
                <a:lnTo>
                  <a:pt x="2709660" y="2661354"/>
                </a:lnTo>
                <a:lnTo>
                  <a:pt x="0" y="2661354"/>
                </a:lnTo>
                <a:lnTo>
                  <a:pt x="0" y="0"/>
                </a:lnTo>
                <a:close/>
              </a:path>
            </a:pathLst>
          </a:custGeom>
          <a:blipFill>
            <a:blip r:embed="rId4">
              <a:extLst>
                <a:ext uri="{96DAC541-7B7A-43D3-8B79-37D633B846F1}">
                  <asvg:svgBlip xmlns:asvg="http://schemas.microsoft.com/office/drawing/2016/SVG/main" r:embed="rId5"/>
                </a:ext>
              </a:extLst>
            </a:blip>
            <a:stretch>
              <a:fillRect l="-96434" t="0" r="0" b="0"/>
            </a:stretch>
          </a:blipFill>
        </p:spPr>
      </p:sp>
      <p:sp>
        <p:nvSpPr>
          <p:cNvPr name="Freeform 16" id="16"/>
          <p:cNvSpPr/>
          <p:nvPr/>
        </p:nvSpPr>
        <p:spPr>
          <a:xfrm flipH="false" flipV="false" rot="0">
            <a:off x="9699394" y="4886302"/>
            <a:ext cx="1492405" cy="1244642"/>
          </a:xfrm>
          <a:custGeom>
            <a:avLst/>
            <a:gdLst/>
            <a:ahLst/>
            <a:cxnLst/>
            <a:rect r="r" b="b" t="t" l="l"/>
            <a:pathLst>
              <a:path h="1244642" w="1492405">
                <a:moveTo>
                  <a:pt x="0" y="0"/>
                </a:moveTo>
                <a:lnTo>
                  <a:pt x="1492405" y="0"/>
                </a:lnTo>
                <a:lnTo>
                  <a:pt x="1492405" y="1244643"/>
                </a:lnTo>
                <a:lnTo>
                  <a:pt x="0" y="1244643"/>
                </a:lnTo>
                <a:lnTo>
                  <a:pt x="0" y="0"/>
                </a:lnTo>
                <a:close/>
              </a:path>
            </a:pathLst>
          </a:custGeom>
          <a:blipFill>
            <a:blip r:embed="rId6"/>
            <a:stretch>
              <a:fillRect l="0" t="0" r="0" b="0"/>
            </a:stretch>
          </a:blipFill>
        </p:spPr>
      </p:sp>
      <p:sp>
        <p:nvSpPr>
          <p:cNvPr name="TextBox 17" id="17"/>
          <p:cNvSpPr txBox="true"/>
          <p:nvPr/>
        </p:nvSpPr>
        <p:spPr>
          <a:xfrm rot="0">
            <a:off x="3665582" y="6599323"/>
            <a:ext cx="2957274"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Register</a:t>
            </a:r>
            <a:r>
              <a:rPr lang="en-US" sz="3399">
                <a:solidFill>
                  <a:srgbClr val="000000"/>
                </a:solidFill>
                <a:latin typeface="Noto Serif Display Bold"/>
              </a:rPr>
              <a:t>/</a:t>
            </a:r>
            <a:r>
              <a:rPr lang="en-US" sz="3399">
                <a:solidFill>
                  <a:srgbClr val="000000"/>
                </a:solidFill>
                <a:latin typeface="Noto Serif Display"/>
              </a:rPr>
              <a:t>Login</a:t>
            </a:r>
          </a:p>
        </p:txBody>
      </p:sp>
      <p:sp>
        <p:nvSpPr>
          <p:cNvPr name="TextBox 18" id="18"/>
          <p:cNvSpPr txBox="true"/>
          <p:nvPr/>
        </p:nvSpPr>
        <p:spPr>
          <a:xfrm rot="0">
            <a:off x="9096375" y="6627898"/>
            <a:ext cx="28491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Viewing Store</a:t>
            </a:r>
          </a:p>
        </p:txBody>
      </p:sp>
      <p:sp>
        <p:nvSpPr>
          <p:cNvPr name="TextBox 19" id="19"/>
          <p:cNvSpPr txBox="true"/>
          <p:nvPr/>
        </p:nvSpPr>
        <p:spPr>
          <a:xfrm rot="0">
            <a:off x="6981850" y="580073"/>
            <a:ext cx="6070091" cy="811530"/>
          </a:xfrm>
          <a:prstGeom prst="rect">
            <a:avLst/>
          </a:prstGeom>
        </p:spPr>
        <p:txBody>
          <a:bodyPr anchor="t" rtlCol="false" tIns="0" lIns="0" bIns="0" rIns="0">
            <a:spAutoFit/>
          </a:bodyPr>
          <a:lstStyle/>
          <a:p>
            <a:pPr>
              <a:lnSpc>
                <a:spcPts val="6719"/>
              </a:lnSpc>
            </a:pPr>
            <a:r>
              <a:rPr lang="en-US" sz="4800">
                <a:solidFill>
                  <a:srgbClr val="101010"/>
                </a:solidFill>
                <a:latin typeface="Canva Sans Medium"/>
              </a:rPr>
              <a:t>Guest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484600" y="2409945"/>
            <a:ext cx="1913597" cy="19135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4770215" y="2722824"/>
            <a:ext cx="1342367" cy="1287838"/>
          </a:xfrm>
          <a:custGeom>
            <a:avLst/>
            <a:gdLst/>
            <a:ahLst/>
            <a:cxnLst/>
            <a:rect r="r" b="b" t="t" l="l"/>
            <a:pathLst>
              <a:path h="1287838" w="1342367">
                <a:moveTo>
                  <a:pt x="0" y="0"/>
                </a:moveTo>
                <a:lnTo>
                  <a:pt x="1342367" y="0"/>
                </a:lnTo>
                <a:lnTo>
                  <a:pt x="1342367" y="1287839"/>
                </a:lnTo>
                <a:lnTo>
                  <a:pt x="0" y="1287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558461" y="2505688"/>
            <a:ext cx="1913597" cy="19135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9" id="9"/>
          <p:cNvSpPr/>
          <p:nvPr/>
        </p:nvSpPr>
        <p:spPr>
          <a:xfrm flipH="false" flipV="false" rot="0">
            <a:off x="9828480" y="2818568"/>
            <a:ext cx="1373558" cy="1326108"/>
          </a:xfrm>
          <a:custGeom>
            <a:avLst/>
            <a:gdLst/>
            <a:ahLst/>
            <a:cxnLst/>
            <a:rect r="r" b="b" t="t" l="l"/>
            <a:pathLst>
              <a:path h="1326108" w="1373558">
                <a:moveTo>
                  <a:pt x="0" y="0"/>
                </a:moveTo>
                <a:lnTo>
                  <a:pt x="1373559" y="0"/>
                </a:lnTo>
                <a:lnTo>
                  <a:pt x="1373559" y="1326108"/>
                </a:lnTo>
                <a:lnTo>
                  <a:pt x="0" y="1326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5542996" y="-514350"/>
            <a:ext cx="4723179" cy="11205128"/>
            <a:chOff x="0" y="0"/>
            <a:chExt cx="1243965" cy="2951145"/>
          </a:xfrm>
        </p:grpSpPr>
        <p:sp>
          <p:nvSpPr>
            <p:cNvPr name="Freeform 11" id="11"/>
            <p:cNvSpPr/>
            <p:nvPr/>
          </p:nvSpPr>
          <p:spPr>
            <a:xfrm flipH="false" flipV="false" rot="0">
              <a:off x="0" y="0"/>
              <a:ext cx="1243965" cy="2951145"/>
            </a:xfrm>
            <a:custGeom>
              <a:avLst/>
              <a:gdLst/>
              <a:ahLst/>
              <a:cxnLst/>
              <a:rect r="r" b="b" t="t" l="l"/>
              <a:pathLst>
                <a:path h="2951145" w="1243965">
                  <a:moveTo>
                    <a:pt x="83596" y="0"/>
                  </a:moveTo>
                  <a:lnTo>
                    <a:pt x="1160369" y="0"/>
                  </a:lnTo>
                  <a:cubicBezTo>
                    <a:pt x="1182540" y="0"/>
                    <a:pt x="1203803" y="8807"/>
                    <a:pt x="1219480" y="24485"/>
                  </a:cubicBezTo>
                  <a:cubicBezTo>
                    <a:pt x="1235157" y="40162"/>
                    <a:pt x="1243965" y="61425"/>
                    <a:pt x="1243965" y="83596"/>
                  </a:cubicBezTo>
                  <a:lnTo>
                    <a:pt x="1243965" y="2867549"/>
                  </a:lnTo>
                  <a:cubicBezTo>
                    <a:pt x="1243965" y="2889720"/>
                    <a:pt x="1235157" y="2910983"/>
                    <a:pt x="1219480" y="2926660"/>
                  </a:cubicBezTo>
                  <a:cubicBezTo>
                    <a:pt x="1203803" y="2942337"/>
                    <a:pt x="1182540" y="2951145"/>
                    <a:pt x="1160369" y="2951145"/>
                  </a:cubicBezTo>
                  <a:lnTo>
                    <a:pt x="83596" y="2951145"/>
                  </a:lnTo>
                  <a:cubicBezTo>
                    <a:pt x="61425" y="2951145"/>
                    <a:pt x="40162" y="2942337"/>
                    <a:pt x="24485" y="2926660"/>
                  </a:cubicBezTo>
                  <a:cubicBezTo>
                    <a:pt x="8807" y="2910983"/>
                    <a:pt x="0" y="2889720"/>
                    <a:pt x="0" y="2867549"/>
                  </a:cubicBezTo>
                  <a:lnTo>
                    <a:pt x="0" y="83596"/>
                  </a:lnTo>
                  <a:cubicBezTo>
                    <a:pt x="0" y="61425"/>
                    <a:pt x="8807" y="40162"/>
                    <a:pt x="24485" y="24485"/>
                  </a:cubicBezTo>
                  <a:cubicBezTo>
                    <a:pt x="40162" y="8807"/>
                    <a:pt x="61425" y="0"/>
                    <a:pt x="83596" y="0"/>
                  </a:cubicBezTo>
                  <a:close/>
                </a:path>
              </a:pathLst>
            </a:custGeom>
            <a:solidFill>
              <a:srgbClr val="FFBD59"/>
            </a:solidFill>
          </p:spPr>
        </p:sp>
        <p:sp>
          <p:nvSpPr>
            <p:cNvPr name="TextBox 12" id="12"/>
            <p:cNvSpPr txBox="true"/>
            <p:nvPr/>
          </p:nvSpPr>
          <p:spPr>
            <a:xfrm>
              <a:off x="0" y="-38100"/>
              <a:ext cx="1243965" cy="2989245"/>
            </a:xfrm>
            <a:prstGeom prst="rect">
              <a:avLst/>
            </a:prstGeom>
          </p:spPr>
          <p:txBody>
            <a:bodyPr anchor="ctr" rtlCol="false" tIns="50800" lIns="50800" bIns="50800" rIns="50800"/>
            <a:lstStyle/>
            <a:p>
              <a:pPr algn="ctr">
                <a:lnSpc>
                  <a:spcPts val="2994"/>
                </a:lnSpc>
              </a:pPr>
            </a:p>
          </p:txBody>
        </p:sp>
      </p:grpSp>
      <p:sp>
        <p:nvSpPr>
          <p:cNvPr name="TextBox 13" id="13"/>
          <p:cNvSpPr txBox="true"/>
          <p:nvPr/>
        </p:nvSpPr>
        <p:spPr>
          <a:xfrm rot="0">
            <a:off x="4096052" y="4486018"/>
            <a:ext cx="26906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Buying Items</a:t>
            </a:r>
          </a:p>
        </p:txBody>
      </p:sp>
      <p:sp>
        <p:nvSpPr>
          <p:cNvPr name="TextBox 14" id="14"/>
          <p:cNvSpPr txBox="true"/>
          <p:nvPr/>
        </p:nvSpPr>
        <p:spPr>
          <a:xfrm rot="0">
            <a:off x="8501245" y="4486018"/>
            <a:ext cx="40956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Viewing Your Order</a:t>
            </a:r>
          </a:p>
        </p:txBody>
      </p:sp>
      <p:grpSp>
        <p:nvGrpSpPr>
          <p:cNvPr name="Group 15" id="15"/>
          <p:cNvGrpSpPr/>
          <p:nvPr/>
        </p:nvGrpSpPr>
        <p:grpSpPr>
          <a:xfrm rot="0">
            <a:off x="5029919" y="257175"/>
            <a:ext cx="5886919" cy="1543050"/>
            <a:chOff x="0" y="0"/>
            <a:chExt cx="1550464" cy="406400"/>
          </a:xfrm>
        </p:grpSpPr>
        <p:sp>
          <p:nvSpPr>
            <p:cNvPr name="Freeform 16" id="16"/>
            <p:cNvSpPr/>
            <p:nvPr/>
          </p:nvSpPr>
          <p:spPr>
            <a:xfrm flipH="false" flipV="false" rot="0">
              <a:off x="0" y="0"/>
              <a:ext cx="1550464" cy="406400"/>
            </a:xfrm>
            <a:custGeom>
              <a:avLst/>
              <a:gdLst/>
              <a:ahLst/>
              <a:cxnLst/>
              <a:rect r="r" b="b" t="t" l="l"/>
              <a:pathLst>
                <a:path h="406400" w="1550464">
                  <a:moveTo>
                    <a:pt x="1550464" y="0"/>
                  </a:moveTo>
                  <a:lnTo>
                    <a:pt x="0" y="0"/>
                  </a:lnTo>
                  <a:lnTo>
                    <a:pt x="101600" y="203200"/>
                  </a:lnTo>
                  <a:lnTo>
                    <a:pt x="0" y="406400"/>
                  </a:lnTo>
                  <a:lnTo>
                    <a:pt x="1550464" y="406400"/>
                  </a:lnTo>
                  <a:lnTo>
                    <a:pt x="1448864" y="203200"/>
                  </a:lnTo>
                  <a:lnTo>
                    <a:pt x="1550464" y="0"/>
                  </a:lnTo>
                  <a:close/>
                </a:path>
              </a:pathLst>
            </a:custGeom>
            <a:solidFill>
              <a:srgbClr val="FFC966"/>
            </a:solidFill>
          </p:spPr>
        </p:sp>
        <p:sp>
          <p:nvSpPr>
            <p:cNvPr name="TextBox 17" id="17"/>
            <p:cNvSpPr txBox="true"/>
            <p:nvPr/>
          </p:nvSpPr>
          <p:spPr>
            <a:xfrm>
              <a:off x="88900" y="-38100"/>
              <a:ext cx="1372664" cy="444500"/>
            </a:xfrm>
            <a:prstGeom prst="rect">
              <a:avLst/>
            </a:prstGeom>
          </p:spPr>
          <p:txBody>
            <a:bodyPr anchor="ctr" rtlCol="false" tIns="50800" lIns="50800" bIns="50800" rIns="50800"/>
            <a:lstStyle/>
            <a:p>
              <a:pPr algn="ctr">
                <a:lnSpc>
                  <a:spcPts val="2994"/>
                </a:lnSpc>
              </a:pPr>
            </a:p>
          </p:txBody>
        </p:sp>
      </p:grpSp>
      <p:sp>
        <p:nvSpPr>
          <p:cNvPr name="TextBox 18" id="18"/>
          <p:cNvSpPr txBox="true"/>
          <p:nvPr/>
        </p:nvSpPr>
        <p:spPr>
          <a:xfrm rot="0">
            <a:off x="6460307" y="580073"/>
            <a:ext cx="2956684" cy="811530"/>
          </a:xfrm>
          <a:prstGeom prst="rect">
            <a:avLst/>
          </a:prstGeom>
        </p:spPr>
        <p:txBody>
          <a:bodyPr anchor="t" rtlCol="false" tIns="0" lIns="0" bIns="0" rIns="0">
            <a:spAutoFit/>
          </a:bodyPr>
          <a:lstStyle/>
          <a:p>
            <a:pPr>
              <a:lnSpc>
                <a:spcPts val="6719"/>
              </a:lnSpc>
            </a:pPr>
            <a:r>
              <a:rPr lang="en-US" sz="4800">
                <a:solidFill>
                  <a:srgbClr val="101010"/>
                </a:solidFill>
                <a:latin typeface="Canva Sans Medium"/>
              </a:rPr>
              <a:t>Customer</a:t>
            </a:r>
          </a:p>
        </p:txBody>
      </p:sp>
      <p:sp>
        <p:nvSpPr>
          <p:cNvPr name="Freeform 19" id="19"/>
          <p:cNvSpPr/>
          <p:nvPr/>
        </p:nvSpPr>
        <p:spPr>
          <a:xfrm flipH="false" flipV="false" rot="0">
            <a:off x="0" y="-51702"/>
            <a:ext cx="2709660" cy="2661354"/>
          </a:xfrm>
          <a:custGeom>
            <a:avLst/>
            <a:gdLst/>
            <a:ahLst/>
            <a:cxnLst/>
            <a:rect r="r" b="b" t="t" l="l"/>
            <a:pathLst>
              <a:path h="2661354" w="2709660">
                <a:moveTo>
                  <a:pt x="0" y="0"/>
                </a:moveTo>
                <a:lnTo>
                  <a:pt x="2709660" y="0"/>
                </a:lnTo>
                <a:lnTo>
                  <a:pt x="2709660" y="2661354"/>
                </a:lnTo>
                <a:lnTo>
                  <a:pt x="0" y="2661354"/>
                </a:lnTo>
                <a:lnTo>
                  <a:pt x="0" y="0"/>
                </a:lnTo>
                <a:close/>
              </a:path>
            </a:pathLst>
          </a:custGeom>
          <a:blipFill>
            <a:blip r:embed="rId6">
              <a:extLst>
                <a:ext uri="{96DAC541-7B7A-43D3-8B79-37D633B846F1}">
                  <asvg:svgBlip xmlns:asvg="http://schemas.microsoft.com/office/drawing/2016/SVG/main" r:embed="rId7"/>
                </a:ext>
              </a:extLst>
            </a:blip>
            <a:stretch>
              <a:fillRect l="-96434" t="0" r="0" b="0"/>
            </a:stretch>
          </a:blipFill>
        </p:spPr>
      </p:sp>
      <p:grpSp>
        <p:nvGrpSpPr>
          <p:cNvPr name="Group 20" id="20"/>
          <p:cNvGrpSpPr/>
          <p:nvPr/>
        </p:nvGrpSpPr>
        <p:grpSpPr>
          <a:xfrm rot="0">
            <a:off x="6965897" y="5771258"/>
            <a:ext cx="1913597" cy="191359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23" id="23"/>
          <p:cNvSpPr/>
          <p:nvPr/>
        </p:nvSpPr>
        <p:spPr>
          <a:xfrm flipH="false" flipV="false" rot="0">
            <a:off x="7248947" y="6045358"/>
            <a:ext cx="1347498" cy="1313198"/>
          </a:xfrm>
          <a:custGeom>
            <a:avLst/>
            <a:gdLst/>
            <a:ahLst/>
            <a:cxnLst/>
            <a:rect r="r" b="b" t="t" l="l"/>
            <a:pathLst>
              <a:path h="1313198" w="1347498">
                <a:moveTo>
                  <a:pt x="0" y="0"/>
                </a:moveTo>
                <a:lnTo>
                  <a:pt x="1347497" y="0"/>
                </a:lnTo>
                <a:lnTo>
                  <a:pt x="1347497" y="1313198"/>
                </a:lnTo>
                <a:lnTo>
                  <a:pt x="0" y="1313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6928999" y="7687877"/>
            <a:ext cx="20193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Warranty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602493" y="-108583"/>
            <a:ext cx="2709660" cy="2661354"/>
          </a:xfrm>
          <a:custGeom>
            <a:avLst/>
            <a:gdLst/>
            <a:ahLst/>
            <a:cxnLst/>
            <a:rect r="r" b="b" t="t" l="l"/>
            <a:pathLst>
              <a:path h="2661354" w="2709660">
                <a:moveTo>
                  <a:pt x="0" y="0"/>
                </a:moveTo>
                <a:lnTo>
                  <a:pt x="2709660" y="0"/>
                </a:lnTo>
                <a:lnTo>
                  <a:pt x="2709660" y="2661354"/>
                </a:lnTo>
                <a:lnTo>
                  <a:pt x="0" y="2661354"/>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grpSp>
        <p:nvGrpSpPr>
          <p:cNvPr name="Group 3" id="3"/>
          <p:cNvGrpSpPr/>
          <p:nvPr/>
        </p:nvGrpSpPr>
        <p:grpSpPr>
          <a:xfrm rot="0">
            <a:off x="-2361590" y="-287595"/>
            <a:ext cx="4723179" cy="11205128"/>
            <a:chOff x="0" y="0"/>
            <a:chExt cx="1243965" cy="2951145"/>
          </a:xfrm>
        </p:grpSpPr>
        <p:sp>
          <p:nvSpPr>
            <p:cNvPr name="Freeform 4" id="4"/>
            <p:cNvSpPr/>
            <p:nvPr/>
          </p:nvSpPr>
          <p:spPr>
            <a:xfrm flipH="false" flipV="false" rot="0">
              <a:off x="0" y="0"/>
              <a:ext cx="1243965" cy="2951145"/>
            </a:xfrm>
            <a:custGeom>
              <a:avLst/>
              <a:gdLst/>
              <a:ahLst/>
              <a:cxnLst/>
              <a:rect r="r" b="b" t="t" l="l"/>
              <a:pathLst>
                <a:path h="2951145" w="1243965">
                  <a:moveTo>
                    <a:pt x="83596" y="0"/>
                  </a:moveTo>
                  <a:lnTo>
                    <a:pt x="1160369" y="0"/>
                  </a:lnTo>
                  <a:cubicBezTo>
                    <a:pt x="1182540" y="0"/>
                    <a:pt x="1203803" y="8807"/>
                    <a:pt x="1219480" y="24485"/>
                  </a:cubicBezTo>
                  <a:cubicBezTo>
                    <a:pt x="1235157" y="40162"/>
                    <a:pt x="1243965" y="61425"/>
                    <a:pt x="1243965" y="83596"/>
                  </a:cubicBezTo>
                  <a:lnTo>
                    <a:pt x="1243965" y="2867549"/>
                  </a:lnTo>
                  <a:cubicBezTo>
                    <a:pt x="1243965" y="2889720"/>
                    <a:pt x="1235157" y="2910983"/>
                    <a:pt x="1219480" y="2926660"/>
                  </a:cubicBezTo>
                  <a:cubicBezTo>
                    <a:pt x="1203803" y="2942337"/>
                    <a:pt x="1182540" y="2951145"/>
                    <a:pt x="1160369" y="2951145"/>
                  </a:cubicBezTo>
                  <a:lnTo>
                    <a:pt x="83596" y="2951145"/>
                  </a:lnTo>
                  <a:cubicBezTo>
                    <a:pt x="61425" y="2951145"/>
                    <a:pt x="40162" y="2942337"/>
                    <a:pt x="24485" y="2926660"/>
                  </a:cubicBezTo>
                  <a:cubicBezTo>
                    <a:pt x="8807" y="2910983"/>
                    <a:pt x="0" y="2889720"/>
                    <a:pt x="0" y="2867549"/>
                  </a:cubicBezTo>
                  <a:lnTo>
                    <a:pt x="0" y="83596"/>
                  </a:lnTo>
                  <a:cubicBezTo>
                    <a:pt x="0" y="61425"/>
                    <a:pt x="8807" y="40162"/>
                    <a:pt x="24485" y="24485"/>
                  </a:cubicBezTo>
                  <a:cubicBezTo>
                    <a:pt x="40162" y="8807"/>
                    <a:pt x="61425" y="0"/>
                    <a:pt x="83596" y="0"/>
                  </a:cubicBezTo>
                  <a:close/>
                </a:path>
              </a:pathLst>
            </a:custGeom>
            <a:solidFill>
              <a:srgbClr val="FFBD59"/>
            </a:solidFill>
          </p:spPr>
        </p:sp>
        <p:sp>
          <p:nvSpPr>
            <p:cNvPr name="TextBox 5" id="5"/>
            <p:cNvSpPr txBox="true"/>
            <p:nvPr/>
          </p:nvSpPr>
          <p:spPr>
            <a:xfrm>
              <a:off x="0" y="-38100"/>
              <a:ext cx="1243965" cy="2989245"/>
            </a:xfrm>
            <a:prstGeom prst="rect">
              <a:avLst/>
            </a:prstGeom>
          </p:spPr>
          <p:txBody>
            <a:bodyPr anchor="ctr" rtlCol="false" tIns="50800" lIns="50800" bIns="50800" rIns="50800"/>
            <a:lstStyle/>
            <a:p>
              <a:pPr algn="ctr">
                <a:lnSpc>
                  <a:spcPts val="2994"/>
                </a:lnSpc>
              </a:pPr>
            </a:p>
          </p:txBody>
        </p:sp>
      </p:grpSp>
      <p:grpSp>
        <p:nvGrpSpPr>
          <p:cNvPr name="Group 6" id="6"/>
          <p:cNvGrpSpPr/>
          <p:nvPr/>
        </p:nvGrpSpPr>
        <p:grpSpPr>
          <a:xfrm rot="0">
            <a:off x="7446945" y="0"/>
            <a:ext cx="5169050" cy="1543050"/>
            <a:chOff x="0" y="0"/>
            <a:chExt cx="1361396" cy="406400"/>
          </a:xfrm>
        </p:grpSpPr>
        <p:sp>
          <p:nvSpPr>
            <p:cNvPr name="Freeform 7" id="7"/>
            <p:cNvSpPr/>
            <p:nvPr/>
          </p:nvSpPr>
          <p:spPr>
            <a:xfrm flipH="false" flipV="false" rot="0">
              <a:off x="0" y="0"/>
              <a:ext cx="1361396" cy="406400"/>
            </a:xfrm>
            <a:custGeom>
              <a:avLst/>
              <a:gdLst/>
              <a:ahLst/>
              <a:cxnLst/>
              <a:rect r="r" b="b" t="t" l="l"/>
              <a:pathLst>
                <a:path h="406400" w="1361396">
                  <a:moveTo>
                    <a:pt x="1361396" y="0"/>
                  </a:moveTo>
                  <a:lnTo>
                    <a:pt x="0" y="0"/>
                  </a:lnTo>
                  <a:lnTo>
                    <a:pt x="101600" y="203200"/>
                  </a:lnTo>
                  <a:lnTo>
                    <a:pt x="0" y="406400"/>
                  </a:lnTo>
                  <a:lnTo>
                    <a:pt x="1361396" y="406400"/>
                  </a:lnTo>
                  <a:lnTo>
                    <a:pt x="1259796" y="203200"/>
                  </a:lnTo>
                  <a:lnTo>
                    <a:pt x="1361396" y="0"/>
                  </a:lnTo>
                  <a:close/>
                </a:path>
              </a:pathLst>
            </a:custGeom>
            <a:solidFill>
              <a:srgbClr val="FFC966"/>
            </a:solidFill>
          </p:spPr>
        </p:sp>
        <p:sp>
          <p:nvSpPr>
            <p:cNvPr name="TextBox 8" id="8"/>
            <p:cNvSpPr txBox="true"/>
            <p:nvPr/>
          </p:nvSpPr>
          <p:spPr>
            <a:xfrm>
              <a:off x="88900" y="-38100"/>
              <a:ext cx="1183596" cy="444500"/>
            </a:xfrm>
            <a:prstGeom prst="rect">
              <a:avLst/>
            </a:prstGeom>
          </p:spPr>
          <p:txBody>
            <a:bodyPr anchor="ctr" rtlCol="false" tIns="50800" lIns="50800" bIns="50800" rIns="50800"/>
            <a:lstStyle/>
            <a:p>
              <a:pPr algn="ctr">
                <a:lnSpc>
                  <a:spcPts val="2994"/>
                </a:lnSpc>
              </a:pPr>
            </a:p>
          </p:txBody>
        </p:sp>
      </p:grpSp>
      <p:grpSp>
        <p:nvGrpSpPr>
          <p:cNvPr name="Group 9" id="9"/>
          <p:cNvGrpSpPr/>
          <p:nvPr/>
        </p:nvGrpSpPr>
        <p:grpSpPr>
          <a:xfrm rot="0">
            <a:off x="6645128" y="5963062"/>
            <a:ext cx="1913597" cy="19135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12" id="12"/>
          <p:cNvSpPr/>
          <p:nvPr/>
        </p:nvSpPr>
        <p:spPr>
          <a:xfrm flipH="false" flipV="false" rot="0">
            <a:off x="7064877" y="6155977"/>
            <a:ext cx="1177017" cy="1527768"/>
          </a:xfrm>
          <a:custGeom>
            <a:avLst/>
            <a:gdLst/>
            <a:ahLst/>
            <a:cxnLst/>
            <a:rect r="r" b="b" t="t" l="l"/>
            <a:pathLst>
              <a:path h="1527768" w="1177017">
                <a:moveTo>
                  <a:pt x="0" y="0"/>
                </a:moveTo>
                <a:lnTo>
                  <a:pt x="1177017" y="0"/>
                </a:lnTo>
                <a:lnTo>
                  <a:pt x="1177017" y="1527768"/>
                </a:lnTo>
                <a:lnTo>
                  <a:pt x="0" y="1527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1542860" y="5963062"/>
            <a:ext cx="1913597" cy="19135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16" id="16"/>
          <p:cNvSpPr/>
          <p:nvPr/>
        </p:nvSpPr>
        <p:spPr>
          <a:xfrm flipH="false" flipV="false" rot="0">
            <a:off x="11758990" y="6385468"/>
            <a:ext cx="1481338" cy="1068786"/>
          </a:xfrm>
          <a:custGeom>
            <a:avLst/>
            <a:gdLst/>
            <a:ahLst/>
            <a:cxnLst/>
            <a:rect r="r" b="b" t="t" l="l"/>
            <a:pathLst>
              <a:path h="1068786" w="1481338">
                <a:moveTo>
                  <a:pt x="0" y="0"/>
                </a:moveTo>
                <a:lnTo>
                  <a:pt x="1481338" y="0"/>
                </a:lnTo>
                <a:lnTo>
                  <a:pt x="1481338" y="1068786"/>
                </a:lnTo>
                <a:lnTo>
                  <a:pt x="0" y="1068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9074671" y="2487037"/>
            <a:ext cx="1913597" cy="19135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20" id="20"/>
          <p:cNvSpPr/>
          <p:nvPr/>
        </p:nvSpPr>
        <p:spPr>
          <a:xfrm flipH="false" flipV="false" rot="0">
            <a:off x="9357721" y="2761136"/>
            <a:ext cx="1347498" cy="1313198"/>
          </a:xfrm>
          <a:custGeom>
            <a:avLst/>
            <a:gdLst/>
            <a:ahLst/>
            <a:cxnLst/>
            <a:rect r="r" b="b" t="t" l="l"/>
            <a:pathLst>
              <a:path h="1313198" w="1347498">
                <a:moveTo>
                  <a:pt x="0" y="0"/>
                </a:moveTo>
                <a:lnTo>
                  <a:pt x="1347497" y="0"/>
                </a:lnTo>
                <a:lnTo>
                  <a:pt x="1347497" y="1313198"/>
                </a:lnTo>
                <a:lnTo>
                  <a:pt x="0" y="1313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9150628" y="322897"/>
            <a:ext cx="4861480" cy="811530"/>
          </a:xfrm>
          <a:prstGeom prst="rect">
            <a:avLst/>
          </a:prstGeom>
        </p:spPr>
        <p:txBody>
          <a:bodyPr anchor="t" rtlCol="false" tIns="0" lIns="0" bIns="0" rIns="0">
            <a:spAutoFit/>
          </a:bodyPr>
          <a:lstStyle/>
          <a:p>
            <a:pPr>
              <a:lnSpc>
                <a:spcPts val="6719"/>
              </a:lnSpc>
            </a:pPr>
            <a:r>
              <a:rPr lang="en-US" sz="4800">
                <a:solidFill>
                  <a:srgbClr val="101010"/>
                </a:solidFill>
                <a:latin typeface="Canva Sans Medium"/>
              </a:rPr>
              <a:t>Staff</a:t>
            </a:r>
          </a:p>
        </p:txBody>
      </p:sp>
      <p:sp>
        <p:nvSpPr>
          <p:cNvPr name="TextBox 22" id="22"/>
          <p:cNvSpPr txBox="true"/>
          <p:nvPr/>
        </p:nvSpPr>
        <p:spPr>
          <a:xfrm rot="0">
            <a:off x="6131147" y="8039135"/>
            <a:ext cx="2941558"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View Products</a:t>
            </a:r>
          </a:p>
        </p:txBody>
      </p:sp>
      <p:sp>
        <p:nvSpPr>
          <p:cNvPr name="TextBox 23" id="23"/>
          <p:cNvSpPr txBox="true"/>
          <p:nvPr/>
        </p:nvSpPr>
        <p:spPr>
          <a:xfrm rot="0">
            <a:off x="10519828" y="8039135"/>
            <a:ext cx="3959662"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Managing Products</a:t>
            </a:r>
          </a:p>
        </p:txBody>
      </p:sp>
      <p:sp>
        <p:nvSpPr>
          <p:cNvPr name="TextBox 24" id="24"/>
          <p:cNvSpPr txBox="true"/>
          <p:nvPr/>
        </p:nvSpPr>
        <p:spPr>
          <a:xfrm rot="0">
            <a:off x="7787856" y="4563110"/>
            <a:ext cx="4487228"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Managing Warranties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602493" y="-108583"/>
            <a:ext cx="2709660" cy="2661354"/>
          </a:xfrm>
          <a:custGeom>
            <a:avLst/>
            <a:gdLst/>
            <a:ahLst/>
            <a:cxnLst/>
            <a:rect r="r" b="b" t="t" l="l"/>
            <a:pathLst>
              <a:path h="2661354" w="2709660">
                <a:moveTo>
                  <a:pt x="0" y="0"/>
                </a:moveTo>
                <a:lnTo>
                  <a:pt x="2709660" y="0"/>
                </a:lnTo>
                <a:lnTo>
                  <a:pt x="2709660" y="2661354"/>
                </a:lnTo>
                <a:lnTo>
                  <a:pt x="0" y="2661354"/>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grpSp>
        <p:nvGrpSpPr>
          <p:cNvPr name="Group 3" id="3"/>
          <p:cNvGrpSpPr/>
          <p:nvPr/>
        </p:nvGrpSpPr>
        <p:grpSpPr>
          <a:xfrm rot="0">
            <a:off x="-2361590" y="-287595"/>
            <a:ext cx="4723179" cy="11205128"/>
            <a:chOff x="0" y="0"/>
            <a:chExt cx="1243965" cy="2951145"/>
          </a:xfrm>
        </p:grpSpPr>
        <p:sp>
          <p:nvSpPr>
            <p:cNvPr name="Freeform 4" id="4"/>
            <p:cNvSpPr/>
            <p:nvPr/>
          </p:nvSpPr>
          <p:spPr>
            <a:xfrm flipH="false" flipV="false" rot="0">
              <a:off x="0" y="0"/>
              <a:ext cx="1243965" cy="2951145"/>
            </a:xfrm>
            <a:custGeom>
              <a:avLst/>
              <a:gdLst/>
              <a:ahLst/>
              <a:cxnLst/>
              <a:rect r="r" b="b" t="t" l="l"/>
              <a:pathLst>
                <a:path h="2951145" w="1243965">
                  <a:moveTo>
                    <a:pt x="83596" y="0"/>
                  </a:moveTo>
                  <a:lnTo>
                    <a:pt x="1160369" y="0"/>
                  </a:lnTo>
                  <a:cubicBezTo>
                    <a:pt x="1182540" y="0"/>
                    <a:pt x="1203803" y="8807"/>
                    <a:pt x="1219480" y="24485"/>
                  </a:cubicBezTo>
                  <a:cubicBezTo>
                    <a:pt x="1235157" y="40162"/>
                    <a:pt x="1243965" y="61425"/>
                    <a:pt x="1243965" y="83596"/>
                  </a:cubicBezTo>
                  <a:lnTo>
                    <a:pt x="1243965" y="2867549"/>
                  </a:lnTo>
                  <a:cubicBezTo>
                    <a:pt x="1243965" y="2889720"/>
                    <a:pt x="1235157" y="2910983"/>
                    <a:pt x="1219480" y="2926660"/>
                  </a:cubicBezTo>
                  <a:cubicBezTo>
                    <a:pt x="1203803" y="2942337"/>
                    <a:pt x="1182540" y="2951145"/>
                    <a:pt x="1160369" y="2951145"/>
                  </a:cubicBezTo>
                  <a:lnTo>
                    <a:pt x="83596" y="2951145"/>
                  </a:lnTo>
                  <a:cubicBezTo>
                    <a:pt x="61425" y="2951145"/>
                    <a:pt x="40162" y="2942337"/>
                    <a:pt x="24485" y="2926660"/>
                  </a:cubicBezTo>
                  <a:cubicBezTo>
                    <a:pt x="8807" y="2910983"/>
                    <a:pt x="0" y="2889720"/>
                    <a:pt x="0" y="2867549"/>
                  </a:cubicBezTo>
                  <a:lnTo>
                    <a:pt x="0" y="83596"/>
                  </a:lnTo>
                  <a:cubicBezTo>
                    <a:pt x="0" y="61425"/>
                    <a:pt x="8807" y="40162"/>
                    <a:pt x="24485" y="24485"/>
                  </a:cubicBezTo>
                  <a:cubicBezTo>
                    <a:pt x="40162" y="8807"/>
                    <a:pt x="61425" y="0"/>
                    <a:pt x="83596" y="0"/>
                  </a:cubicBezTo>
                  <a:close/>
                </a:path>
              </a:pathLst>
            </a:custGeom>
            <a:solidFill>
              <a:srgbClr val="FFBD59"/>
            </a:solidFill>
          </p:spPr>
        </p:sp>
        <p:sp>
          <p:nvSpPr>
            <p:cNvPr name="TextBox 5" id="5"/>
            <p:cNvSpPr txBox="true"/>
            <p:nvPr/>
          </p:nvSpPr>
          <p:spPr>
            <a:xfrm>
              <a:off x="0" y="-38100"/>
              <a:ext cx="1243965" cy="2989245"/>
            </a:xfrm>
            <a:prstGeom prst="rect">
              <a:avLst/>
            </a:prstGeom>
          </p:spPr>
          <p:txBody>
            <a:bodyPr anchor="ctr" rtlCol="false" tIns="50800" lIns="50800" bIns="50800" rIns="50800"/>
            <a:lstStyle/>
            <a:p>
              <a:pPr algn="ctr">
                <a:lnSpc>
                  <a:spcPts val="2994"/>
                </a:lnSpc>
              </a:pPr>
            </a:p>
          </p:txBody>
        </p:sp>
      </p:grpSp>
      <p:grpSp>
        <p:nvGrpSpPr>
          <p:cNvPr name="Group 6" id="6"/>
          <p:cNvGrpSpPr/>
          <p:nvPr/>
        </p:nvGrpSpPr>
        <p:grpSpPr>
          <a:xfrm rot="0">
            <a:off x="7139682" y="115330"/>
            <a:ext cx="5169050" cy="1543050"/>
            <a:chOff x="0" y="0"/>
            <a:chExt cx="1361396" cy="406400"/>
          </a:xfrm>
        </p:grpSpPr>
        <p:sp>
          <p:nvSpPr>
            <p:cNvPr name="Freeform 7" id="7"/>
            <p:cNvSpPr/>
            <p:nvPr/>
          </p:nvSpPr>
          <p:spPr>
            <a:xfrm flipH="false" flipV="false" rot="0">
              <a:off x="0" y="0"/>
              <a:ext cx="1361396" cy="406400"/>
            </a:xfrm>
            <a:custGeom>
              <a:avLst/>
              <a:gdLst/>
              <a:ahLst/>
              <a:cxnLst/>
              <a:rect r="r" b="b" t="t" l="l"/>
              <a:pathLst>
                <a:path h="406400" w="1361396">
                  <a:moveTo>
                    <a:pt x="1361396" y="0"/>
                  </a:moveTo>
                  <a:lnTo>
                    <a:pt x="0" y="0"/>
                  </a:lnTo>
                  <a:lnTo>
                    <a:pt x="101600" y="203200"/>
                  </a:lnTo>
                  <a:lnTo>
                    <a:pt x="0" y="406400"/>
                  </a:lnTo>
                  <a:lnTo>
                    <a:pt x="1361396" y="406400"/>
                  </a:lnTo>
                  <a:lnTo>
                    <a:pt x="1259796" y="203200"/>
                  </a:lnTo>
                  <a:lnTo>
                    <a:pt x="1361396" y="0"/>
                  </a:lnTo>
                  <a:close/>
                </a:path>
              </a:pathLst>
            </a:custGeom>
            <a:solidFill>
              <a:srgbClr val="FFC966"/>
            </a:solidFill>
          </p:spPr>
        </p:sp>
        <p:sp>
          <p:nvSpPr>
            <p:cNvPr name="TextBox 8" id="8"/>
            <p:cNvSpPr txBox="true"/>
            <p:nvPr/>
          </p:nvSpPr>
          <p:spPr>
            <a:xfrm>
              <a:off x="88900" y="-38100"/>
              <a:ext cx="1183596" cy="444500"/>
            </a:xfrm>
            <a:prstGeom prst="rect">
              <a:avLst/>
            </a:prstGeom>
          </p:spPr>
          <p:txBody>
            <a:bodyPr anchor="ctr" rtlCol="false" tIns="50800" lIns="50800" bIns="50800" rIns="50800"/>
            <a:lstStyle/>
            <a:p>
              <a:pPr algn="ctr">
                <a:lnSpc>
                  <a:spcPts val="2994"/>
                </a:lnSpc>
              </a:pPr>
            </a:p>
          </p:txBody>
        </p:sp>
      </p:grpSp>
      <p:grpSp>
        <p:nvGrpSpPr>
          <p:cNvPr name="Group 9" id="9"/>
          <p:cNvGrpSpPr/>
          <p:nvPr/>
        </p:nvGrpSpPr>
        <p:grpSpPr>
          <a:xfrm rot="0">
            <a:off x="5539386" y="2561902"/>
            <a:ext cx="1913597" cy="19135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grpSp>
        <p:nvGrpSpPr>
          <p:cNvPr name="Group 12" id="12"/>
          <p:cNvGrpSpPr/>
          <p:nvPr/>
        </p:nvGrpSpPr>
        <p:grpSpPr>
          <a:xfrm rot="0">
            <a:off x="8767408" y="5767381"/>
            <a:ext cx="1913597" cy="19135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15" id="15"/>
          <p:cNvSpPr/>
          <p:nvPr/>
        </p:nvSpPr>
        <p:spPr>
          <a:xfrm flipH="false" flipV="false" rot="0">
            <a:off x="5912659" y="2874781"/>
            <a:ext cx="1338478" cy="1338478"/>
          </a:xfrm>
          <a:custGeom>
            <a:avLst/>
            <a:gdLst/>
            <a:ahLst/>
            <a:cxnLst/>
            <a:rect r="r" b="b" t="t" l="l"/>
            <a:pathLst>
              <a:path h="1338478" w="1338478">
                <a:moveTo>
                  <a:pt x="0" y="0"/>
                </a:moveTo>
                <a:lnTo>
                  <a:pt x="1338477" y="0"/>
                </a:lnTo>
                <a:lnTo>
                  <a:pt x="1338477" y="1338478"/>
                </a:lnTo>
                <a:lnTo>
                  <a:pt x="0" y="1338478"/>
                </a:lnTo>
                <a:lnTo>
                  <a:pt x="0" y="0"/>
                </a:lnTo>
                <a:close/>
              </a:path>
            </a:pathLst>
          </a:custGeom>
          <a:blipFill>
            <a:blip r:embed="rId4"/>
            <a:stretch>
              <a:fillRect l="0" t="0" r="0" b="0"/>
            </a:stretch>
          </a:blipFill>
        </p:spPr>
      </p:sp>
      <p:sp>
        <p:nvSpPr>
          <p:cNvPr name="Freeform 16" id="16"/>
          <p:cNvSpPr/>
          <p:nvPr/>
        </p:nvSpPr>
        <p:spPr>
          <a:xfrm flipH="false" flipV="false" rot="0">
            <a:off x="8952429" y="5926302"/>
            <a:ext cx="1543556" cy="1543556"/>
          </a:xfrm>
          <a:custGeom>
            <a:avLst/>
            <a:gdLst/>
            <a:ahLst/>
            <a:cxnLst/>
            <a:rect r="r" b="b" t="t" l="l"/>
            <a:pathLst>
              <a:path h="1543556" w="1543556">
                <a:moveTo>
                  <a:pt x="0" y="0"/>
                </a:moveTo>
                <a:lnTo>
                  <a:pt x="1543556" y="0"/>
                </a:lnTo>
                <a:lnTo>
                  <a:pt x="1543556" y="1543556"/>
                </a:lnTo>
                <a:lnTo>
                  <a:pt x="0" y="1543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8717141" y="438228"/>
            <a:ext cx="4861480" cy="811530"/>
          </a:xfrm>
          <a:prstGeom prst="rect">
            <a:avLst/>
          </a:prstGeom>
        </p:spPr>
        <p:txBody>
          <a:bodyPr anchor="t" rtlCol="false" tIns="0" lIns="0" bIns="0" rIns="0">
            <a:spAutoFit/>
          </a:bodyPr>
          <a:lstStyle/>
          <a:p>
            <a:pPr>
              <a:lnSpc>
                <a:spcPts val="6719"/>
              </a:lnSpc>
            </a:pPr>
            <a:r>
              <a:rPr lang="en-US" sz="4800">
                <a:solidFill>
                  <a:srgbClr val="101010"/>
                </a:solidFill>
                <a:latin typeface="Canva Sans Medium"/>
              </a:rPr>
              <a:t>Admin</a:t>
            </a:r>
          </a:p>
        </p:txBody>
      </p:sp>
      <p:sp>
        <p:nvSpPr>
          <p:cNvPr name="TextBox 18" id="18"/>
          <p:cNvSpPr txBox="true"/>
          <p:nvPr/>
        </p:nvSpPr>
        <p:spPr>
          <a:xfrm rot="0">
            <a:off x="4483314" y="4637975"/>
            <a:ext cx="4025741"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Managing Accounts</a:t>
            </a:r>
          </a:p>
        </p:txBody>
      </p:sp>
      <p:sp>
        <p:nvSpPr>
          <p:cNvPr name="TextBox 19" id="19"/>
          <p:cNvSpPr txBox="true"/>
          <p:nvPr/>
        </p:nvSpPr>
        <p:spPr>
          <a:xfrm rot="0">
            <a:off x="6581898" y="8109604"/>
            <a:ext cx="6456045"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Approving Products/Categories </a:t>
            </a:r>
          </a:p>
        </p:txBody>
      </p:sp>
      <p:grpSp>
        <p:nvGrpSpPr>
          <p:cNvPr name="Group 20" id="20"/>
          <p:cNvGrpSpPr/>
          <p:nvPr/>
        </p:nvGrpSpPr>
        <p:grpSpPr>
          <a:xfrm rot="0">
            <a:off x="12033530" y="2576924"/>
            <a:ext cx="1913597" cy="191359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94"/>
                </a:lnSpc>
              </a:pPr>
            </a:p>
          </p:txBody>
        </p:sp>
      </p:grpSp>
      <p:sp>
        <p:nvSpPr>
          <p:cNvPr name="Freeform 23" id="23"/>
          <p:cNvSpPr/>
          <p:nvPr/>
        </p:nvSpPr>
        <p:spPr>
          <a:xfrm flipH="false" flipV="false" rot="0">
            <a:off x="12350362" y="2863281"/>
            <a:ext cx="1279934" cy="1340884"/>
          </a:xfrm>
          <a:custGeom>
            <a:avLst/>
            <a:gdLst/>
            <a:ahLst/>
            <a:cxnLst/>
            <a:rect r="r" b="b" t="t" l="l"/>
            <a:pathLst>
              <a:path h="1340884" w="1279934">
                <a:moveTo>
                  <a:pt x="0" y="0"/>
                </a:moveTo>
                <a:lnTo>
                  <a:pt x="1279934" y="0"/>
                </a:lnTo>
                <a:lnTo>
                  <a:pt x="1279934" y="1340883"/>
                </a:lnTo>
                <a:lnTo>
                  <a:pt x="0" y="13408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12100873" y="4637975"/>
            <a:ext cx="1778913"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Revenue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0" y="197932"/>
            <a:ext cx="4965176" cy="1569770"/>
            <a:chOff x="0" y="0"/>
            <a:chExt cx="504221" cy="159413"/>
          </a:xfrm>
        </p:grpSpPr>
        <p:sp>
          <p:nvSpPr>
            <p:cNvPr name="Freeform 3" id="3"/>
            <p:cNvSpPr/>
            <p:nvPr/>
          </p:nvSpPr>
          <p:spPr>
            <a:xfrm flipH="false" flipV="false" rot="0">
              <a:off x="0" y="0"/>
              <a:ext cx="504221" cy="159413"/>
            </a:xfrm>
            <a:custGeom>
              <a:avLst/>
              <a:gdLst/>
              <a:ahLst/>
              <a:cxnLst/>
              <a:rect r="r" b="b" t="t" l="l"/>
              <a:pathLst>
                <a:path h="159413" w="504221">
                  <a:moveTo>
                    <a:pt x="79706" y="0"/>
                  </a:moveTo>
                  <a:lnTo>
                    <a:pt x="424515" y="0"/>
                  </a:lnTo>
                  <a:cubicBezTo>
                    <a:pt x="468536" y="0"/>
                    <a:pt x="504221" y="35686"/>
                    <a:pt x="504221" y="79706"/>
                  </a:cubicBezTo>
                  <a:lnTo>
                    <a:pt x="504221" y="79706"/>
                  </a:lnTo>
                  <a:cubicBezTo>
                    <a:pt x="504221" y="100846"/>
                    <a:pt x="495824" y="121119"/>
                    <a:pt x="480876" y="136067"/>
                  </a:cubicBezTo>
                  <a:cubicBezTo>
                    <a:pt x="465928" y="151015"/>
                    <a:pt x="445654" y="159413"/>
                    <a:pt x="424515" y="159413"/>
                  </a:cubicBezTo>
                  <a:lnTo>
                    <a:pt x="79706" y="159413"/>
                  </a:lnTo>
                  <a:cubicBezTo>
                    <a:pt x="58567" y="159413"/>
                    <a:pt x="38293" y="151015"/>
                    <a:pt x="23345" y="136067"/>
                  </a:cubicBezTo>
                  <a:cubicBezTo>
                    <a:pt x="8398" y="121119"/>
                    <a:pt x="0" y="100846"/>
                    <a:pt x="0" y="79706"/>
                  </a:cubicBezTo>
                  <a:lnTo>
                    <a:pt x="0" y="79706"/>
                  </a:lnTo>
                  <a:cubicBezTo>
                    <a:pt x="0" y="58567"/>
                    <a:pt x="8398" y="38293"/>
                    <a:pt x="23345" y="23345"/>
                  </a:cubicBezTo>
                  <a:cubicBezTo>
                    <a:pt x="38293" y="8398"/>
                    <a:pt x="58567" y="0"/>
                    <a:pt x="79706" y="0"/>
                  </a:cubicBezTo>
                  <a:close/>
                </a:path>
              </a:pathLst>
            </a:custGeom>
            <a:solidFill>
              <a:srgbClr val="FFBD59"/>
            </a:solidFill>
          </p:spPr>
        </p:sp>
        <p:sp>
          <p:nvSpPr>
            <p:cNvPr name="TextBox 4" id="4"/>
            <p:cNvSpPr txBox="true"/>
            <p:nvPr/>
          </p:nvSpPr>
          <p:spPr>
            <a:xfrm>
              <a:off x="0" y="-38100"/>
              <a:ext cx="504221" cy="197513"/>
            </a:xfrm>
            <a:prstGeom prst="rect">
              <a:avLst/>
            </a:prstGeom>
          </p:spPr>
          <p:txBody>
            <a:bodyPr anchor="ctr" rtlCol="false" tIns="50800" lIns="50800" bIns="50800" rIns="50800"/>
            <a:lstStyle/>
            <a:p>
              <a:pPr algn="ctr">
                <a:lnSpc>
                  <a:spcPts val="2994"/>
                </a:lnSpc>
              </a:pPr>
            </a:p>
          </p:txBody>
        </p:sp>
      </p:grpSp>
      <p:sp>
        <p:nvSpPr>
          <p:cNvPr name="Freeform 5" id="5"/>
          <p:cNvSpPr/>
          <p:nvPr/>
        </p:nvSpPr>
        <p:spPr>
          <a:xfrm flipH="false" flipV="false" rot="0">
            <a:off x="5832872" y="0"/>
            <a:ext cx="6622256" cy="10287000"/>
          </a:xfrm>
          <a:custGeom>
            <a:avLst/>
            <a:gdLst/>
            <a:ahLst/>
            <a:cxnLst/>
            <a:rect r="r" b="b" t="t" l="l"/>
            <a:pathLst>
              <a:path h="10287000" w="6622256">
                <a:moveTo>
                  <a:pt x="0" y="0"/>
                </a:moveTo>
                <a:lnTo>
                  <a:pt x="6622256" y="0"/>
                </a:lnTo>
                <a:lnTo>
                  <a:pt x="6622256"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345730" y="361388"/>
            <a:ext cx="4695645" cy="1267949"/>
          </a:xfrm>
          <a:prstGeom prst="rect">
            <a:avLst/>
          </a:prstGeom>
        </p:spPr>
        <p:txBody>
          <a:bodyPr anchor="t" rtlCol="false" tIns="0" lIns="0" bIns="0" rIns="0">
            <a:spAutoFit/>
          </a:bodyPr>
          <a:lstStyle/>
          <a:p>
            <a:pPr>
              <a:lnSpc>
                <a:spcPts val="5112"/>
              </a:lnSpc>
            </a:pPr>
            <a:r>
              <a:rPr lang="en-US" sz="3652">
                <a:solidFill>
                  <a:srgbClr val="101010"/>
                </a:solidFill>
                <a:latin typeface="Canva Sans Medium"/>
              </a:rPr>
              <a:t>Main Flow - Admin - Ban Account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DAGB-4V017U</dc:identifier>
  <dcterms:modified xsi:type="dcterms:W3CDTF">2011-08-01T06:04:30Z</dcterms:modified>
  <cp:revision>1</cp:revision>
  <dc:title>MTPSK</dc:title>
</cp:coreProperties>
</file>